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78" r:id="rId5"/>
    <p:sldId id="284" r:id="rId6"/>
    <p:sldId id="283" r:id="rId7"/>
    <p:sldId id="282" r:id="rId8"/>
    <p:sldId id="281" r:id="rId9"/>
    <p:sldId id="280" r:id="rId10"/>
    <p:sldId id="279" r:id="rId11"/>
    <p:sldId id="317" r:id="rId12"/>
    <p:sldId id="269" r:id="rId13"/>
    <p:sldId id="266" r:id="rId14"/>
    <p:sldId id="267" r:id="rId15"/>
    <p:sldId id="265" r:id="rId16"/>
    <p:sldId id="264" r:id="rId17"/>
    <p:sldId id="319" r:id="rId18"/>
    <p:sldId id="318" r:id="rId19"/>
    <p:sldId id="261" r:id="rId20"/>
    <p:sldId id="320" r:id="rId21"/>
    <p:sldId id="294" r:id="rId22"/>
    <p:sldId id="304" r:id="rId23"/>
    <p:sldId id="326" r:id="rId24"/>
    <p:sldId id="321" r:id="rId25"/>
    <p:sldId id="297" r:id="rId26"/>
    <p:sldId id="259" r:id="rId27"/>
    <p:sldId id="260" r:id="rId28"/>
    <p:sldId id="300" r:id="rId29"/>
    <p:sldId id="285" r:id="rId30"/>
    <p:sldId id="296" r:id="rId31"/>
    <p:sldId id="299" r:id="rId32"/>
    <p:sldId id="298" r:id="rId33"/>
    <p:sldId id="302" r:id="rId34"/>
    <p:sldId id="308" r:id="rId35"/>
    <p:sldId id="290" r:id="rId36"/>
    <p:sldId id="310" r:id="rId37"/>
    <p:sldId id="325" r:id="rId38"/>
    <p:sldId id="324" r:id="rId39"/>
    <p:sldId id="323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Wheel-End Sub-Assembly" id="{A726F03B-BFF6-4A87-8BD3-3AE6BDD2D80F}">
          <p14:sldIdLst>
            <p14:sldId id="278"/>
            <p14:sldId id="284"/>
            <p14:sldId id="283"/>
            <p14:sldId id="282"/>
            <p14:sldId id="281"/>
            <p14:sldId id="280"/>
            <p14:sldId id="279"/>
          </p14:sldIdLst>
        </p14:section>
        <p14:section name="Platform 2 Assembly" id="{22822D5C-85BB-4B3D-9F4F-1C79AB175E64}">
          <p14:sldIdLst>
            <p14:sldId id="317"/>
            <p14:sldId id="269"/>
            <p14:sldId id="266"/>
            <p14:sldId id="267"/>
            <p14:sldId id="265"/>
            <p14:sldId id="264"/>
            <p14:sldId id="319"/>
            <p14:sldId id="318"/>
            <p14:sldId id="261"/>
          </p14:sldIdLst>
        </p14:section>
        <p14:section name="Platform 3 Assembly" id="{2DC738A1-2688-4D82-A00A-E0754EBCD63D}">
          <p14:sldIdLst>
            <p14:sldId id="320"/>
            <p14:sldId id="294"/>
            <p14:sldId id="304"/>
            <p14:sldId id="326"/>
            <p14:sldId id="321"/>
          </p14:sldIdLst>
        </p14:section>
        <p14:section name="Platform 4 Assembly" id="{9E42A133-6B00-4251-9B2B-D5451864475E}">
          <p14:sldIdLst>
            <p14:sldId id="297"/>
            <p14:sldId id="259"/>
            <p14:sldId id="260"/>
            <p14:sldId id="300"/>
            <p14:sldId id="285"/>
            <p14:sldId id="296"/>
            <p14:sldId id="299"/>
            <p14:sldId id="298"/>
          </p14:sldIdLst>
        </p14:section>
        <p14:section name="Overall Assembly" id="{44248673-12F4-4F88-B90A-C2AE5068D252}">
          <p14:sldIdLst>
            <p14:sldId id="302"/>
            <p14:sldId id="308"/>
            <p14:sldId id="290"/>
            <p14:sldId id="310"/>
            <p14:sldId id="325"/>
            <p14:sldId id="324"/>
            <p14:sldId id="32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">
    <a:wholeTbl>
      <a:tcTxStyle>
        <a:font>
          <a:latin typeface="+mn-lt"/>
          <a:ea typeface="+mn-ea"/>
          <a:cs typeface="+mn-cs"/>
        </a:font>
        <a:srgbClr val="000000"/>
      </a:tcTxStyle>
      <a:tcStyle>
        <a:tcBdr>
          <a:left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E9EBF5"/>
          </a:solidFill>
        </a:fill>
      </a:tcStyle>
    </a:wholeTbl>
    <a:band1H>
      <a:tcStyle>
        <a:tcBdr/>
        <a:fill>
          <a:solidFill>
            <a:srgbClr val="CFD5EA"/>
          </a:solidFill>
        </a:fill>
      </a:tcStyle>
    </a:band1H>
    <a:band2H>
      <a:tcStyle>
        <a:tcBdr/>
      </a:tcStyle>
    </a:band2H>
    <a:band1V>
      <a:tcStyle>
        <a:tcBdr/>
        <a:fill>
          <a:solidFill>
            <a:srgbClr val="CFD5EA"/>
          </a:solidFill>
        </a:fill>
      </a:tcStyle>
    </a:band1V>
    <a:band2V>
      <a:tcStyle>
        <a:tcBdr/>
      </a:tcStyle>
    </a:band2V>
    <a:lastCol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4472C4"/>
          </a:solidFill>
        </a:fill>
      </a:tcStyle>
    </a:lastCol>
    <a:firstCol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4472C4"/>
          </a:solidFill>
        </a:fill>
      </a:tcStyle>
    </a:firstCol>
    <a:la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top>
            <a:ln w="38103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rgbClr val="4472C4"/>
          </a:solidFill>
        </a:fill>
      </a:tcStyle>
    </a:lastRow>
    <a:fir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bottom>
            <a:ln w="38103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4472C4"/>
          </a:solidFill>
        </a:fill>
      </a:tcStyle>
    </a:firstRow>
  </a:tblStyle>
  <a:tblStyle styleId="{2D5ABB26-0587-4C30-8999-92F81FD0307C}" styleName="">
    <a:wholeTbl>
      <a:tcTxStyle>
        <a:font>
          <a:latin typeface="+mn-lt"/>
          <a:ea typeface="+mn-ea"/>
          <a:cs typeface="+mn-cs"/>
        </a:font>
        <a:srgbClr val="000000"/>
      </a:tcTxStyle>
      <a:tcStyle>
        <a:tcBdr/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195" autoAdjust="0"/>
    <p:restoredTop sz="93126" autoAdjust="0"/>
  </p:normalViewPr>
  <p:slideViewPr>
    <p:cSldViewPr snapToGrid="0">
      <p:cViewPr varScale="1">
        <p:scale>
          <a:sx n="89" d="100"/>
          <a:sy n="89" d="100"/>
        </p:scale>
        <p:origin x="96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AB63B-7D81-9E09-E5FE-D5188B010354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524003" y="1122361"/>
            <a:ext cx="9144000" cy="2387598"/>
          </a:xfrm>
        </p:spPr>
        <p:txBody>
          <a:bodyPr anchor="b" anchorCtr="1"/>
          <a:lstStyle>
            <a:lvl1pPr algn="ctr">
              <a:defRPr sz="600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7F097B-9724-3A4D-9769-FE43C6D0D276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524003" y="3602041"/>
            <a:ext cx="9144000" cy="1655758"/>
          </a:xfrm>
        </p:spPr>
        <p:txBody>
          <a:bodyPr anchorCtr="1"/>
          <a:lstStyle>
            <a:lvl1pPr marL="0" indent="0" algn="ctr">
              <a:buNone/>
              <a:defRPr sz="2400"/>
            </a:lvl1pPr>
          </a:lstStyle>
          <a:p>
            <a:pPr lvl="0"/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740AF7-FED5-7053-292B-8BCC7D1E678F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9F9BA3F-992F-4E5E-8396-F46315F3AE80}" type="datetime1">
              <a:rPr lang="en-US"/>
              <a:pPr lvl="0"/>
              <a:t>3/16/2024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62FF99-8AB6-8A6C-AB7B-6489E699306E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C6BC2F-BDA4-788F-406E-8BC8F0097707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6D76CB1-4B75-4F15-B5B1-BC9541AE537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344490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8001C-179A-8C02-6BFD-79D46D38EBE9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E0DDDF-A643-EF81-C4FA-020B1D7DC4D2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59090C-9529-41BC-1D16-799350370BF1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AB6C376-7FDA-4D52-BFAB-2D33E9251F47}" type="datetime1">
              <a:rPr lang="en-US"/>
              <a:pPr lvl="0"/>
              <a:t>3/16/2024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DB6398-6EF8-F00A-7AEF-1124C35BB7B9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43D47F-A048-E434-902A-B2666B8FD275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0E2371E-ADB7-45B9-AF51-95A674F60E4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9171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FCE277E-E9C5-4179-F4C4-B913873500C0}"/>
              </a:ext>
            </a:extLst>
          </p:cNvPr>
          <p:cNvSpPr txBox="1">
            <a:spLocks noGrp="1"/>
          </p:cNvSpPr>
          <p:nvPr>
            <p:ph type="title" orient="vert"/>
          </p:nvPr>
        </p:nvSpPr>
        <p:spPr>
          <a:xfrm>
            <a:off x="8724903" y="365129"/>
            <a:ext cx="2628899" cy="5811834"/>
          </a:xfrm>
        </p:spPr>
        <p:txBody>
          <a:bodyPr vert="eaVert"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582F553-6753-D692-889B-BC917DDAE6AA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>
          <a:xfrm>
            <a:off x="838203" y="365129"/>
            <a:ext cx="7734296" cy="5811834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A1E541-9547-9162-9C95-5D9B290E1896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2BFB1EF-2504-4102-B335-590845CF5827}" type="datetime1">
              <a:rPr lang="en-US"/>
              <a:pPr lvl="0"/>
              <a:t>3/16/2024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BEE9B7-9BD1-C1DB-ED95-FDE52B2A5CE7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811219-5477-C46C-F56F-673C4E0F050D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5647358E-5FA1-45DF-98DD-A4DC411E6EF7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2762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48AE9-2154-2211-F5AF-6A049EEACF09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0CA758-E00C-CBCE-2E30-997A517AC554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32BEA5-6FC3-0DE6-4D50-2FC5A3A13181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745CFA1-865A-4B8C-BEBB-632FD0DEE398}" type="datetime1">
              <a:rPr lang="en-US"/>
              <a:pPr lvl="0"/>
              <a:t>3/16/2024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26A227-FA8D-237A-D47F-EC360CE6F1F4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BD26FD-0337-963D-68FF-5F75F61C9063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0D1BE5C-B4A5-4A9C-9F2B-0A45FBED51C7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460388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618A7-F1F9-64D6-2BEE-1F07E968DB4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1847" y="1709735"/>
            <a:ext cx="10515600" cy="2852735"/>
          </a:xfrm>
        </p:spPr>
        <p:txBody>
          <a:bodyPr anchor="b"/>
          <a:lstStyle>
            <a:lvl1pPr>
              <a:defRPr sz="600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15A680-03C7-A968-3A0C-C17057D6CF1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1847" y="4589465"/>
            <a:ext cx="10515600" cy="1500182"/>
          </a:xfrm>
        </p:spPr>
        <p:txBody>
          <a:bodyPr/>
          <a:lstStyle>
            <a:lvl1pPr marL="0" indent="0">
              <a:buNone/>
              <a:defRPr sz="2400">
                <a:solidFill>
                  <a:srgbClr val="898989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A9219A-9C0A-2B9F-6955-9ABA1FB7A3A3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809E9F7-46A6-48D7-BA82-BACCDCE1C951}" type="datetime1">
              <a:rPr lang="en-US"/>
              <a:pPr lvl="0"/>
              <a:t>3/16/2024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074EA8-B9CE-242C-D98C-48407B07DACD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93D0FF-C8F9-F30D-AD91-D9B6F0C6AD4F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20F8AC6-34F2-4286-B419-49F3BB2F679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5755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42347C-D5BB-B711-AE7F-3555B2006539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F6DC7F-D62D-A699-A501-6181E41F3437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5181603" cy="435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D3CFAF-EC38-CDDA-1B10-943F75886144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6172200" y="1825627"/>
            <a:ext cx="5181603" cy="435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644722-FF6B-703C-A441-C9AA2BC5A39A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EB184F6-F740-4808-AAFD-CC72E61F2FE9}" type="datetime1">
              <a:rPr lang="en-US"/>
              <a:pPr lvl="0"/>
              <a:t>3/16/2024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EFA0ED-FC71-343A-A1C8-450A73767C0D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B05F56-1277-4E44-D83D-F35E74D97D91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58B18AB-880C-4DB9-A013-CDA311303CE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614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C9567-FE2C-37EE-7CDE-884C8824FC8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365129"/>
            <a:ext cx="10515600" cy="132555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87FDEB-555E-BF47-9685-EC70D203A54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9784" y="1681160"/>
            <a:ext cx="5157782" cy="823910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5E3AE5-1113-95EA-A574-43A272D54D08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839784" y="2505071"/>
            <a:ext cx="5157782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F162F5-2A35-1CAE-704F-1FE3DB273D66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6172200" y="1681160"/>
            <a:ext cx="5183184" cy="823910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BB7EAE4-0FDC-E703-88C4-4ECE70526ACC}"/>
              </a:ext>
            </a:extLst>
          </p:cNvPr>
          <p:cNvSpPr txBox="1">
            <a:spLocks noGrp="1"/>
          </p:cNvSpPr>
          <p:nvPr>
            <p:ph idx="4"/>
          </p:nvPr>
        </p:nvSpPr>
        <p:spPr>
          <a:xfrm>
            <a:off x="6172200" y="2505071"/>
            <a:ext cx="5183184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A5AFB11-B042-18DD-0CF0-C83FDF1FBA11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B02F5D2-B325-4DFD-836B-306A4350E7A0}" type="datetime1">
              <a:rPr lang="en-US"/>
              <a:pPr lvl="0"/>
              <a:t>3/16/2024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D8E51A9-D3CA-642E-A256-444D6CA85054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F2AB596-6FDA-79C0-E0A3-7759CA44BCBC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49CC3A3-BC42-4FAF-9F3A-654F7D8F921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0810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04941F-C4E6-6B12-E3D1-103523E1882D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1D1CC0-7D2B-2C77-2F27-17C0578213A6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1EF0204-2C0E-4F1D-B93B-96B38D143201}" type="datetime1">
              <a:rPr lang="en-US"/>
              <a:pPr lvl="0"/>
              <a:t>3/16/2024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1A4944-0AB0-BB1D-7ECD-6BB2E9FB5805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3F380E-78D3-AD5C-85E9-DCB7B0F38CCF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08AD6DE-A004-4B6D-92BA-C2D1EC46517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40848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3C8C168-3C0A-825B-7607-6AB5980AA356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E414F25-8900-4F1E-93FE-9514C0690480}" type="datetime1">
              <a:rPr lang="en-US"/>
              <a:pPr lvl="0"/>
              <a:t>3/16/2024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CA10182-4877-E71E-18F5-81207766C138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66D1B3-0C45-1CE8-B073-E3F956F0C9D6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5986724-76FC-4D36-93E9-AB277DE81CB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61951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06C6F-F88A-2F9A-672E-F5970DB943D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457200"/>
            <a:ext cx="3932240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346AF4-312D-7CB5-B0CA-88F3AFA4690F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183184" y="987423"/>
            <a:ext cx="6172200" cy="487362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82C8FC-428E-A5CD-935D-0B8392BBA3DB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839784" y="2057400"/>
            <a:ext cx="3932240" cy="3811584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03FFF4-A2F8-043E-8AE8-288789222D75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007FAF1-960C-46C1-B6BD-814120F3E7E8}" type="datetime1">
              <a:rPr lang="en-US"/>
              <a:pPr lvl="0"/>
              <a:t>3/16/2024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9B97C2-650C-9889-706E-9EB6B1321631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9DEBF2-75D1-2D23-7498-C8A9FFF58D33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65FA811-C453-4D56-9592-DEFAD3E841F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3283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218CF-00E6-0C77-BCCF-988B11F2BF0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457200"/>
            <a:ext cx="3932240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94B9CA9-FEF6-8258-9C85-55F631FD07DC}"/>
              </a:ext>
            </a:extLst>
          </p:cNvPr>
          <p:cNvSpPr txBox="1">
            <a:spLocks noGrp="1"/>
          </p:cNvSpPr>
          <p:nvPr>
            <p:ph type="pic" idx="1"/>
          </p:nvPr>
        </p:nvSpPr>
        <p:spPr>
          <a:xfrm>
            <a:off x="5183184" y="987423"/>
            <a:ext cx="6172200" cy="4873623"/>
          </a:xfrm>
        </p:spPr>
        <p:txBody>
          <a:bodyPr/>
          <a:lstStyle>
            <a:lvl1pPr marL="0" indent="0">
              <a:buNone/>
              <a:defRPr sz="3200"/>
            </a:lvl1pPr>
          </a:lstStyle>
          <a:p>
            <a:pPr lvl="0"/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F75D7F-B431-6874-5CB1-2603AB796BC1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839784" y="2057400"/>
            <a:ext cx="3932240" cy="3811584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8C9A08-8783-1C0F-EEC6-FAA7D2BA730B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2FEB3E2-0B54-4776-A8F9-67A94DBC9E8D}" type="datetime1">
              <a:rPr lang="en-US"/>
              <a:pPr lvl="0"/>
              <a:t>3/16/2024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C905B8-818B-47D9-8B60-3E07CD820A5A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C4FDA7-677F-246B-5F68-47639A9107BA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5CEC75D-78AF-4FE2-A764-B2CB5060EBA6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055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E18F58D-5D45-3528-3DFD-B23D305EE95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365129"/>
            <a:ext cx="10515600" cy="132555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AABE0E-4BA2-5D8A-A85A-B8B03451676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3" y="1825627"/>
            <a:ext cx="10515600" cy="435133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3A3410-CA22-8030-BE11-BFCD9A6BD4F7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8382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fld id="{CA7B43AF-F41D-41AF-A58D-11AE00131977}" type="datetime1">
              <a:rPr lang="en-US"/>
              <a:pPr lvl="0"/>
              <a:t>3/16/2024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DE396D-8558-3A33-2EE5-28BF4A85DD79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4038603" y="6356351"/>
            <a:ext cx="41148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1" compatLnSpc="1">
            <a:noAutofit/>
          </a:bodyPr>
          <a:lstStyle>
            <a:lvl1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312CF8-1686-7683-F568-2CD3534E7936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86106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fld id="{9AFAE14F-4758-4A01-B132-C3D97E749719}" type="slidenum"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marL="0" marR="0" lvl="0" indent="0" algn="l" defTabSz="914400" rtl="0" fontAlgn="auto" hangingPunct="1">
        <a:lnSpc>
          <a:spcPct val="90000"/>
        </a:lnSpc>
        <a:spcBef>
          <a:spcPts val="0"/>
        </a:spcBef>
        <a:spcAft>
          <a:spcPts val="0"/>
        </a:spcAft>
        <a:buNone/>
        <a:tabLst/>
        <a:defRPr lang="en-US" sz="4400" b="0" i="0" u="none" strike="noStrike" kern="1200" cap="none" spc="0" baseline="0">
          <a:solidFill>
            <a:srgbClr val="000000"/>
          </a:solidFill>
          <a:uFillTx/>
          <a:latin typeface="Calibri Light"/>
        </a:defRPr>
      </a:lvl1pPr>
    </p:titleStyle>
    <p:bodyStyle>
      <a:lvl1pPr marL="228600" marR="0" lvl="0" indent="-228600" algn="l" defTabSz="914400" rtl="0" fontAlgn="auto" hangingPunct="1">
        <a:lnSpc>
          <a:spcPct val="90000"/>
        </a:lnSpc>
        <a:spcBef>
          <a:spcPts val="1000"/>
        </a:spcBef>
        <a:spcAft>
          <a:spcPts val="0"/>
        </a:spcAft>
        <a:buSzPct val="100000"/>
        <a:buFont typeface="Arial" pitchFamily="34"/>
        <a:buChar char="•"/>
        <a:tabLst/>
        <a:defRPr lang="en-US" sz="2800" b="0" i="0" u="none" strike="noStrike" kern="1200" cap="none" spc="0" baseline="0">
          <a:solidFill>
            <a:srgbClr val="000000"/>
          </a:solidFill>
          <a:uFillTx/>
          <a:latin typeface="Calibri"/>
        </a:defRPr>
      </a:lvl1pPr>
      <a:lvl2pPr marL="685800" marR="0" lvl="1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2400" b="0" i="0" u="none" strike="noStrike" kern="1200" cap="none" spc="0" baseline="0">
          <a:solidFill>
            <a:srgbClr val="000000"/>
          </a:solidFill>
          <a:uFillTx/>
          <a:latin typeface="Calibri"/>
        </a:defRPr>
      </a:lvl2pPr>
      <a:lvl3pPr marL="1143000" marR="0" lvl="2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2000" b="0" i="0" u="none" strike="noStrike" kern="1200" cap="none" spc="0" baseline="0">
          <a:solidFill>
            <a:srgbClr val="000000"/>
          </a:solidFill>
          <a:uFillTx/>
          <a:latin typeface="Calibri"/>
        </a:defRPr>
      </a:lvl3pPr>
      <a:lvl4pPr marL="1600200" marR="0" lvl="3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Calibri"/>
        </a:defRPr>
      </a:lvl4pPr>
      <a:lvl5pPr marL="2057400" marR="0" lvl="4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Calibri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microsoft.com/office/2007/relationships/hdphoto" Target="../media/hdphoto8.wdp"/><Relationship Id="rId4" Type="http://schemas.openxmlformats.org/officeDocument/2006/relationships/image" Target="../media/image49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75A7D57B-CBFA-88C6-5A66-0F926C3BDB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3195" y="0"/>
            <a:ext cx="7755099" cy="6746077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Oval 8">
            <a:extLst>
              <a:ext uri="{FF2B5EF4-FFF2-40B4-BE49-F238E27FC236}">
                <a16:creationId xmlns:a16="http://schemas.microsoft.com/office/drawing/2014/main" id="{2B4D23C3-269A-4F8D-FCB7-EBD7F4C398ED}"/>
              </a:ext>
            </a:extLst>
          </p:cNvPr>
          <p:cNvSpPr/>
          <p:nvPr/>
        </p:nvSpPr>
        <p:spPr>
          <a:xfrm>
            <a:off x="6512813" y="2915820"/>
            <a:ext cx="531842" cy="513179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noFill/>
          <a:ln w="38103" cap="flat">
            <a:solidFill>
              <a:srgbClr val="FF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1</a:t>
            </a:r>
          </a:p>
        </p:txBody>
      </p:sp>
      <p:sp>
        <p:nvSpPr>
          <p:cNvPr id="4" name="Oval 9">
            <a:extLst>
              <a:ext uri="{FF2B5EF4-FFF2-40B4-BE49-F238E27FC236}">
                <a16:creationId xmlns:a16="http://schemas.microsoft.com/office/drawing/2014/main" id="{6D278F48-803A-11AE-418B-1C7E95DBFC84}"/>
              </a:ext>
            </a:extLst>
          </p:cNvPr>
          <p:cNvSpPr/>
          <p:nvPr/>
        </p:nvSpPr>
        <p:spPr>
          <a:xfrm>
            <a:off x="6678731" y="5191030"/>
            <a:ext cx="531842" cy="513179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noFill/>
          <a:ln w="38103" cap="flat">
            <a:solidFill>
              <a:srgbClr val="FF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2</a:t>
            </a:r>
          </a:p>
        </p:txBody>
      </p:sp>
      <p:sp>
        <p:nvSpPr>
          <p:cNvPr id="5" name="Oval 10">
            <a:extLst>
              <a:ext uri="{FF2B5EF4-FFF2-40B4-BE49-F238E27FC236}">
                <a16:creationId xmlns:a16="http://schemas.microsoft.com/office/drawing/2014/main" id="{7993C9E7-4D68-44B8-22CF-81321498FE66}"/>
              </a:ext>
            </a:extLst>
          </p:cNvPr>
          <p:cNvSpPr/>
          <p:nvPr/>
        </p:nvSpPr>
        <p:spPr>
          <a:xfrm>
            <a:off x="7936095" y="4677850"/>
            <a:ext cx="531842" cy="513179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noFill/>
          <a:ln w="38103" cap="flat">
            <a:solidFill>
              <a:srgbClr val="FF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3</a:t>
            </a:r>
          </a:p>
        </p:txBody>
      </p:sp>
      <p:sp>
        <p:nvSpPr>
          <p:cNvPr id="6" name="Oval 10">
            <a:extLst>
              <a:ext uri="{FF2B5EF4-FFF2-40B4-BE49-F238E27FC236}">
                <a16:creationId xmlns:a16="http://schemas.microsoft.com/office/drawing/2014/main" id="{395F2ED6-C737-3017-3825-7B58150E071F}"/>
              </a:ext>
            </a:extLst>
          </p:cNvPr>
          <p:cNvSpPr/>
          <p:nvPr/>
        </p:nvSpPr>
        <p:spPr>
          <a:xfrm>
            <a:off x="3133036" y="3945352"/>
            <a:ext cx="531842" cy="513179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noFill/>
          <a:ln w="38103" cap="flat">
            <a:solidFill>
              <a:srgbClr val="FF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b="1" i="0" u="none" strike="noStrike" kern="0" cap="none" spc="0" baseline="0">
                <a:solidFill>
                  <a:srgbClr val="000000"/>
                </a:solidFill>
                <a:uFillTx/>
                <a:latin typeface="Calibri"/>
              </a:rPr>
              <a:t>5</a:t>
            </a:r>
            <a:endParaRPr lang="en-US" sz="3200" b="1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7" name="Oval 10">
            <a:extLst>
              <a:ext uri="{FF2B5EF4-FFF2-40B4-BE49-F238E27FC236}">
                <a16:creationId xmlns:a16="http://schemas.microsoft.com/office/drawing/2014/main" id="{B2F10933-17CA-4E07-9818-7247586A5218}"/>
              </a:ext>
            </a:extLst>
          </p:cNvPr>
          <p:cNvSpPr/>
          <p:nvPr/>
        </p:nvSpPr>
        <p:spPr>
          <a:xfrm>
            <a:off x="6245159" y="944730"/>
            <a:ext cx="531842" cy="513179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noFill/>
          <a:ln w="38103" cap="flat">
            <a:solidFill>
              <a:srgbClr val="FF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b="1" i="0" u="none" strike="noStrike" kern="0" cap="none" spc="0" baseline="0">
                <a:solidFill>
                  <a:srgbClr val="000000"/>
                </a:solidFill>
                <a:uFillTx/>
                <a:latin typeface="Calibri"/>
              </a:rPr>
              <a:t>4</a:t>
            </a:r>
            <a:endParaRPr lang="en-US" sz="3200" b="1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3810DD88-714C-4B94-5A04-AA54C5D701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5462" y="763914"/>
            <a:ext cx="7011197" cy="5479456"/>
          </a:xfrm>
          <a:prstGeom prst="rect">
            <a:avLst/>
          </a:prstGeom>
        </p:spPr>
      </p:pic>
      <p:sp>
        <p:nvSpPr>
          <p:cNvPr id="3" name="Parallelogram 5">
            <a:extLst>
              <a:ext uri="{FF2B5EF4-FFF2-40B4-BE49-F238E27FC236}">
                <a16:creationId xmlns:a16="http://schemas.microsoft.com/office/drawing/2014/main" id="{DAC703C9-9E66-E636-C1E1-A91B9707A335}"/>
              </a:ext>
            </a:extLst>
          </p:cNvPr>
          <p:cNvSpPr/>
          <p:nvPr/>
        </p:nvSpPr>
        <p:spPr>
          <a:xfrm rot="1794126">
            <a:off x="5622647" y="3154296"/>
            <a:ext cx="1226310" cy="638159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105359"/>
              <a:gd name="f8" fmla="+- 0 0 -360"/>
              <a:gd name="f9" fmla="+- 0 0 -90"/>
              <a:gd name="f10" fmla="+- 0 0 -180"/>
              <a:gd name="f11" fmla="+- 0 0 -270"/>
              <a:gd name="f12" fmla="abs f3"/>
              <a:gd name="f13" fmla="abs f4"/>
              <a:gd name="f14" fmla="abs f5"/>
              <a:gd name="f15" fmla="*/ 5 f7 1"/>
              <a:gd name="f16" fmla="*/ f8 f0 1"/>
              <a:gd name="f17" fmla="*/ f9 f0 1"/>
              <a:gd name="f18" fmla="*/ f10 f0 1"/>
              <a:gd name="f19" fmla="*/ f11 f0 1"/>
              <a:gd name="f20" fmla="?: f12 f3 1"/>
              <a:gd name="f21" fmla="?: f13 f4 1"/>
              <a:gd name="f22" fmla="?: f14 f5 1"/>
              <a:gd name="f23" fmla="*/ f16 1 f2"/>
              <a:gd name="f24" fmla="*/ f17 1 f2"/>
              <a:gd name="f25" fmla="*/ f18 1 f2"/>
              <a:gd name="f26" fmla="*/ f19 1 f2"/>
              <a:gd name="f27" fmla="*/ f20 1 21600"/>
              <a:gd name="f28" fmla="*/ f21 1 21600"/>
              <a:gd name="f29" fmla="*/ 21600 f20 1"/>
              <a:gd name="f30" fmla="*/ 21600 f21 1"/>
              <a:gd name="f31" fmla="+- f23 0 f1"/>
              <a:gd name="f32" fmla="+- f24 0 f1"/>
              <a:gd name="f33" fmla="+- f25 0 f1"/>
              <a:gd name="f34" fmla="+- f26 0 f1"/>
              <a:gd name="f35" fmla="min f28 f27"/>
              <a:gd name="f36" fmla="*/ f29 1 f22"/>
              <a:gd name="f37" fmla="*/ f30 1 f22"/>
              <a:gd name="f38" fmla="val f36"/>
              <a:gd name="f39" fmla="val f37"/>
              <a:gd name="f40" fmla="*/ f6 f35 1"/>
              <a:gd name="f41" fmla="+- f39 0 f6"/>
              <a:gd name="f42" fmla="+- f38 0 f6"/>
              <a:gd name="f43" fmla="*/ f39 f35 1"/>
              <a:gd name="f44" fmla="*/ f38 f35 1"/>
              <a:gd name="f45" fmla="*/ f41 1 2"/>
              <a:gd name="f46" fmla="*/ f42 1 2"/>
              <a:gd name="f47" fmla="min f42 f41"/>
              <a:gd name="f48" fmla="*/ 100000 f42 1"/>
              <a:gd name="f49" fmla="+- f6 f45 0"/>
              <a:gd name="f50" fmla="+- f6 f46 0"/>
              <a:gd name="f51" fmla="*/ f48 1 f47"/>
              <a:gd name="f52" fmla="*/ f47 f7 1"/>
              <a:gd name="f53" fmla="*/ f52 1 200000"/>
              <a:gd name="f54" fmla="*/ f52 1 100000"/>
              <a:gd name="f55" fmla="*/ f15 1 f51"/>
              <a:gd name="f56" fmla="*/ f41 f50 1"/>
              <a:gd name="f57" fmla="*/ f50 f35 1"/>
              <a:gd name="f58" fmla="*/ f49 f35 1"/>
              <a:gd name="f59" fmla="+- f38 0 f53"/>
              <a:gd name="f60" fmla="+- f38 0 f54"/>
              <a:gd name="f61" fmla="+- 1 f55 0"/>
              <a:gd name="f62" fmla="*/ f56 1 f54"/>
              <a:gd name="f63" fmla="*/ f54 f35 1"/>
              <a:gd name="f64" fmla="*/ f53 f35 1"/>
              <a:gd name="f65" fmla="*/ f60 1 2"/>
              <a:gd name="f66" fmla="*/ f61 1 12"/>
              <a:gd name="f67" fmla="+- f39 0 f62"/>
              <a:gd name="f68" fmla="*/ f60 f35 1"/>
              <a:gd name="f69" fmla="*/ f59 f35 1"/>
              <a:gd name="f70" fmla="*/ f62 f35 1"/>
              <a:gd name="f71" fmla="+- f38 0 f65"/>
              <a:gd name="f72" fmla="*/ f66 f42 1"/>
              <a:gd name="f73" fmla="*/ f66 f41 1"/>
              <a:gd name="f74" fmla="*/ f67 f35 1"/>
              <a:gd name="f75" fmla="*/ f65 f35 1"/>
              <a:gd name="f76" fmla="+- f38 0 f72"/>
              <a:gd name="f77" fmla="+- f39 0 f73"/>
              <a:gd name="f78" fmla="*/ f72 f35 1"/>
              <a:gd name="f79" fmla="*/ f73 f35 1"/>
              <a:gd name="f80" fmla="*/ f71 f35 1"/>
              <a:gd name="f81" fmla="*/ f76 f35 1"/>
              <a:gd name="f82" fmla="*/ f77 f3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1">
                <a:pos x="f57" y="f74"/>
              </a:cxn>
              <a:cxn ang="f31">
                <a:pos x="f80" y="f40"/>
              </a:cxn>
              <a:cxn ang="f32">
                <a:pos x="f69" y="f58"/>
              </a:cxn>
              <a:cxn ang="f33">
                <a:pos x="f75" y="f43"/>
              </a:cxn>
              <a:cxn ang="f33">
                <a:pos x="f57" y="f70"/>
              </a:cxn>
              <a:cxn ang="f34">
                <a:pos x="f64" y="f58"/>
              </a:cxn>
            </a:cxnLst>
            <a:rect l="f78" t="f79" r="f81" b="f82"/>
            <a:pathLst>
              <a:path>
                <a:moveTo>
                  <a:pt x="f40" y="f43"/>
                </a:moveTo>
                <a:lnTo>
                  <a:pt x="f63" y="f40"/>
                </a:lnTo>
                <a:lnTo>
                  <a:pt x="f44" y="f40"/>
                </a:lnTo>
                <a:lnTo>
                  <a:pt x="f68" y="f43"/>
                </a:lnTo>
                <a:close/>
              </a:path>
            </a:pathLst>
          </a:custGeom>
          <a:noFill/>
          <a:ln w="28575" cap="flat">
            <a:solidFill>
              <a:srgbClr val="FF0000"/>
            </a:solidFill>
            <a:custDash>
              <a:ds d="100000" sp="100000"/>
            </a:custDash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pic>
        <p:nvPicPr>
          <p:cNvPr id="4" name="Picture 7">
            <a:extLst>
              <a:ext uri="{FF2B5EF4-FFF2-40B4-BE49-F238E27FC236}">
                <a16:creationId xmlns:a16="http://schemas.microsoft.com/office/drawing/2014/main" id="{7A51B1E6-E3B6-807B-8A62-2B4903B466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6631" y="685258"/>
            <a:ext cx="1964990" cy="4016428"/>
          </a:xfrm>
          <a:prstGeom prst="rect">
            <a:avLst/>
          </a:prstGeom>
          <a:noFill/>
          <a:ln w="19046" cap="flat">
            <a:solidFill>
              <a:srgbClr val="FF0000"/>
            </a:solidFill>
            <a:prstDash val="solid"/>
            <a:miter/>
          </a:ln>
        </p:spPr>
      </p:pic>
      <p:sp>
        <p:nvSpPr>
          <p:cNvPr id="5" name="Arrow: Right 8">
            <a:extLst>
              <a:ext uri="{FF2B5EF4-FFF2-40B4-BE49-F238E27FC236}">
                <a16:creationId xmlns:a16="http://schemas.microsoft.com/office/drawing/2014/main" id="{FB5F9ABB-2630-DF7C-3246-AED2285C09B4}"/>
              </a:ext>
            </a:extLst>
          </p:cNvPr>
          <p:cNvSpPr/>
          <p:nvPr/>
        </p:nvSpPr>
        <p:spPr>
          <a:xfrm rot="3453045">
            <a:off x="4777732" y="2360073"/>
            <a:ext cx="503852" cy="457200"/>
          </a:xfrm>
          <a:custGeom>
            <a:avLst>
              <a:gd name="f0" fmla="val 11800"/>
              <a:gd name="f1" fmla="val 6622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val 10800"/>
              <a:gd name="f10" fmla="+- 0 0 0"/>
              <a:gd name="f11" fmla="+- 0 0 180"/>
              <a:gd name="f12" fmla="*/ f5 1 21600"/>
              <a:gd name="f13" fmla="*/ f6 1 21600"/>
              <a:gd name="f14" fmla="+- f8 0 f7"/>
              <a:gd name="f15" fmla="pin 0 f0 21600"/>
              <a:gd name="f16" fmla="pin 0 f1 10800"/>
              <a:gd name="f17" fmla="*/ f10 f2 1"/>
              <a:gd name="f18" fmla="*/ f11 f2 1"/>
              <a:gd name="f19" fmla="val f15"/>
              <a:gd name="f20" fmla="val f16"/>
              <a:gd name="f21" fmla="*/ f14 1 21600"/>
              <a:gd name="f22" fmla="*/ f15 f12 1"/>
              <a:gd name="f23" fmla="*/ f16 f13 1"/>
              <a:gd name="f24" fmla="*/ f17 1 f4"/>
              <a:gd name="f25" fmla="*/ f18 1 f4"/>
              <a:gd name="f26" fmla="+- 21600 0 f20"/>
              <a:gd name="f27" fmla="+- 21600 0 f19"/>
              <a:gd name="f28" fmla="*/ 0 f21 1"/>
              <a:gd name="f29" fmla="*/ 21600 f21 1"/>
              <a:gd name="f30" fmla="*/ f20 f13 1"/>
              <a:gd name="f31" fmla="*/ f19 f12 1"/>
              <a:gd name="f32" fmla="+- f24 0 f3"/>
              <a:gd name="f33" fmla="+- f25 0 f3"/>
              <a:gd name="f34" fmla="*/ f27 f20 1"/>
              <a:gd name="f35" fmla="*/ f28 1 f21"/>
              <a:gd name="f36" fmla="*/ f29 1 f21"/>
              <a:gd name="f37" fmla="*/ f26 f13 1"/>
              <a:gd name="f38" fmla="*/ f34 1 10800"/>
              <a:gd name="f39" fmla="*/ f35 f12 1"/>
              <a:gd name="f40" fmla="*/ f35 f13 1"/>
              <a:gd name="f41" fmla="*/ f36 f13 1"/>
              <a:gd name="f42" fmla="+- f19 f38 0"/>
              <a:gd name="f43" fmla="*/ f42 f12 1"/>
            </a:gdLst>
            <a:ahLst>
              <a:ahXY gdRefX="f0" minX="f7" maxX="f8" gdRefY="f1" minY="f7" maxY="f9">
                <a:pos x="f22" y="f23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31" y="f40"/>
              </a:cxn>
              <a:cxn ang="f33">
                <a:pos x="f31" y="f41"/>
              </a:cxn>
            </a:cxnLst>
            <a:rect l="f39" t="f30" r="f43" b="f37"/>
            <a:pathLst>
              <a:path w="21600" h="21600">
                <a:moveTo>
                  <a:pt x="f7" y="f20"/>
                </a:moveTo>
                <a:lnTo>
                  <a:pt x="f19" y="f20"/>
                </a:lnTo>
                <a:lnTo>
                  <a:pt x="f19" y="f7"/>
                </a:lnTo>
                <a:lnTo>
                  <a:pt x="f8" y="f9"/>
                </a:lnTo>
                <a:lnTo>
                  <a:pt x="f19" y="f8"/>
                </a:lnTo>
                <a:lnTo>
                  <a:pt x="f19" y="f26"/>
                </a:lnTo>
                <a:lnTo>
                  <a:pt x="f7" y="f26"/>
                </a:lnTo>
                <a:close/>
              </a:path>
            </a:pathLst>
          </a:custGeom>
          <a:solidFill>
            <a:srgbClr val="FF0000"/>
          </a:solidFill>
          <a:ln w="12701" cap="flat">
            <a:solidFill>
              <a:srgbClr val="FF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6" name="TextBox 11">
            <a:extLst>
              <a:ext uri="{FF2B5EF4-FFF2-40B4-BE49-F238E27FC236}">
                <a16:creationId xmlns:a16="http://schemas.microsoft.com/office/drawing/2014/main" id="{707590D7-9B57-40C5-6EC4-B42E1504CD6F}"/>
              </a:ext>
            </a:extLst>
          </p:cNvPr>
          <p:cNvSpPr txBox="1"/>
          <p:nvPr/>
        </p:nvSpPr>
        <p:spPr>
          <a:xfrm>
            <a:off x="8110263" y="1181393"/>
            <a:ext cx="1509089" cy="369335"/>
          </a:xfrm>
          <a:prstGeom prst="rect">
            <a:avLst/>
          </a:prstGeom>
          <a:noFill/>
          <a:ln w="9528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M3 X 14 BOLT </a:t>
            </a:r>
          </a:p>
        </p:txBody>
      </p:sp>
      <p:cxnSp>
        <p:nvCxnSpPr>
          <p:cNvPr id="7" name="Straight Connector 12">
            <a:extLst>
              <a:ext uri="{FF2B5EF4-FFF2-40B4-BE49-F238E27FC236}">
                <a16:creationId xmlns:a16="http://schemas.microsoft.com/office/drawing/2014/main" id="{EAC1AF2B-54BA-9C3D-4C26-B989875418D6}"/>
              </a:ext>
            </a:extLst>
          </p:cNvPr>
          <p:cNvCxnSpPr>
            <a:cxnSpLocks/>
          </p:cNvCxnSpPr>
          <p:nvPr/>
        </p:nvCxnSpPr>
        <p:spPr>
          <a:xfrm>
            <a:off x="7047203" y="1181393"/>
            <a:ext cx="1063060" cy="184663"/>
          </a:xfrm>
          <a:prstGeom prst="straightConnector1">
            <a:avLst/>
          </a:prstGeom>
          <a:noFill/>
          <a:ln w="6345" cap="flat">
            <a:solidFill>
              <a:srgbClr val="000000"/>
            </a:solidFill>
            <a:prstDash val="solid"/>
            <a:miter/>
          </a:ln>
        </p:spPr>
      </p:cxnSp>
      <p:sp>
        <p:nvSpPr>
          <p:cNvPr id="8" name="TextBox 13">
            <a:extLst>
              <a:ext uri="{FF2B5EF4-FFF2-40B4-BE49-F238E27FC236}">
                <a16:creationId xmlns:a16="http://schemas.microsoft.com/office/drawing/2014/main" id="{FD2CA55F-8022-1E89-D66F-3BF6EC16051A}"/>
              </a:ext>
            </a:extLst>
          </p:cNvPr>
          <p:cNvSpPr txBox="1"/>
          <p:nvPr/>
        </p:nvSpPr>
        <p:spPr>
          <a:xfrm>
            <a:off x="3684567" y="5653413"/>
            <a:ext cx="955346" cy="369335"/>
          </a:xfrm>
          <a:prstGeom prst="rect">
            <a:avLst/>
          </a:prstGeom>
          <a:noFill/>
          <a:ln w="9528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M3 NUT</a:t>
            </a:r>
          </a:p>
        </p:txBody>
      </p:sp>
      <p:cxnSp>
        <p:nvCxnSpPr>
          <p:cNvPr id="9" name="Straight Connector 14">
            <a:extLst>
              <a:ext uri="{FF2B5EF4-FFF2-40B4-BE49-F238E27FC236}">
                <a16:creationId xmlns:a16="http://schemas.microsoft.com/office/drawing/2014/main" id="{9E4C7F56-9F33-F8B4-06DD-FE326A07461A}"/>
              </a:ext>
            </a:extLst>
          </p:cNvPr>
          <p:cNvCxnSpPr>
            <a:cxnSpLocks/>
          </p:cNvCxnSpPr>
          <p:nvPr/>
        </p:nvCxnSpPr>
        <p:spPr>
          <a:xfrm flipH="1">
            <a:off x="4642913" y="5469459"/>
            <a:ext cx="1194923" cy="368397"/>
          </a:xfrm>
          <a:prstGeom prst="straightConnector1">
            <a:avLst/>
          </a:prstGeom>
          <a:noFill/>
          <a:ln w="6345" cap="flat">
            <a:solidFill>
              <a:srgbClr val="000000"/>
            </a:solidFill>
            <a:prstDash val="solid"/>
            <a:miter/>
          </a:ln>
        </p:spPr>
      </p:cxnSp>
      <p:sp>
        <p:nvSpPr>
          <p:cNvPr id="10" name="TextBox 18">
            <a:extLst>
              <a:ext uri="{FF2B5EF4-FFF2-40B4-BE49-F238E27FC236}">
                <a16:creationId xmlns:a16="http://schemas.microsoft.com/office/drawing/2014/main" id="{D59D89B7-3830-7CAC-DAF7-E91367B42FE1}"/>
              </a:ext>
            </a:extLst>
          </p:cNvPr>
          <p:cNvSpPr txBox="1"/>
          <p:nvPr/>
        </p:nvSpPr>
        <p:spPr>
          <a:xfrm>
            <a:off x="3962782" y="1804987"/>
            <a:ext cx="1291288" cy="369335"/>
          </a:xfrm>
          <a:prstGeom prst="rect">
            <a:avLst/>
          </a:prstGeom>
          <a:noFill/>
          <a:ln w="19046" cap="flat">
            <a:solidFill>
              <a:srgbClr val="FF0000"/>
            </a:solidFill>
            <a:prstDash val="solid"/>
            <a:miter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REAR VIEW</a:t>
            </a:r>
          </a:p>
        </p:txBody>
      </p:sp>
      <p:cxnSp>
        <p:nvCxnSpPr>
          <p:cNvPr id="11" name="Straight Connector 12">
            <a:extLst>
              <a:ext uri="{FF2B5EF4-FFF2-40B4-BE49-F238E27FC236}">
                <a16:creationId xmlns:a16="http://schemas.microsoft.com/office/drawing/2014/main" id="{79143471-37FF-B3EA-CCF9-41782FAED6D7}"/>
              </a:ext>
            </a:extLst>
          </p:cNvPr>
          <p:cNvCxnSpPr>
            <a:stCxn id="10" idx="1"/>
            <a:endCxn id="4" idx="3"/>
          </p:cNvCxnSpPr>
          <p:nvPr/>
        </p:nvCxnSpPr>
        <p:spPr>
          <a:xfrm flipH="1">
            <a:off x="3731621" y="1989655"/>
            <a:ext cx="231161" cy="703817"/>
          </a:xfrm>
          <a:prstGeom prst="straightConnector1">
            <a:avLst/>
          </a:prstGeom>
          <a:noFill/>
          <a:ln w="6345" cap="flat">
            <a:solidFill>
              <a:srgbClr val="FF0000"/>
            </a:solidFill>
            <a:prstDash val="solid"/>
            <a:miter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7DA52CC7-5762-12F4-3086-A67619590D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7729" y="1006375"/>
            <a:ext cx="5958065" cy="5343415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Oval 6">
            <a:extLst>
              <a:ext uri="{FF2B5EF4-FFF2-40B4-BE49-F238E27FC236}">
                <a16:creationId xmlns:a16="http://schemas.microsoft.com/office/drawing/2014/main" id="{0424365C-262C-D206-DB1A-1A6C494D1957}"/>
              </a:ext>
            </a:extLst>
          </p:cNvPr>
          <p:cNvSpPr/>
          <p:nvPr/>
        </p:nvSpPr>
        <p:spPr>
          <a:xfrm>
            <a:off x="6020783" y="2655852"/>
            <a:ext cx="373376" cy="218441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noFill/>
          <a:ln w="28575" cap="flat">
            <a:solidFill>
              <a:srgbClr val="FF0000"/>
            </a:solidFill>
            <a:custDash>
              <a:ds d="100000" sp="100000"/>
            </a:custDash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7C54FBA0-93FF-ADBA-EA91-BC6DBDFFAF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1211" y="784322"/>
            <a:ext cx="2236832" cy="3450570"/>
          </a:xfrm>
          <a:prstGeom prst="rect">
            <a:avLst/>
          </a:prstGeom>
          <a:noFill/>
          <a:ln w="19046" cap="flat">
            <a:solidFill>
              <a:srgbClr val="FF0000"/>
            </a:solidFill>
            <a:prstDash val="solid"/>
            <a:miter/>
          </a:ln>
        </p:spPr>
      </p:pic>
      <p:sp>
        <p:nvSpPr>
          <p:cNvPr id="6" name="Arrow: Right 9">
            <a:extLst>
              <a:ext uri="{FF2B5EF4-FFF2-40B4-BE49-F238E27FC236}">
                <a16:creationId xmlns:a16="http://schemas.microsoft.com/office/drawing/2014/main" id="{3CA20366-55C2-334D-B6DD-CDC1BA9D1352}"/>
              </a:ext>
            </a:extLst>
          </p:cNvPr>
          <p:cNvSpPr/>
          <p:nvPr/>
        </p:nvSpPr>
        <p:spPr>
          <a:xfrm rot="2839441">
            <a:off x="5131712" y="1940837"/>
            <a:ext cx="503852" cy="457200"/>
          </a:xfrm>
          <a:custGeom>
            <a:avLst>
              <a:gd name="f0" fmla="val 11800"/>
              <a:gd name="f1" fmla="val 6622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val 10800"/>
              <a:gd name="f10" fmla="+- 0 0 0"/>
              <a:gd name="f11" fmla="+- 0 0 180"/>
              <a:gd name="f12" fmla="*/ f5 1 21600"/>
              <a:gd name="f13" fmla="*/ f6 1 21600"/>
              <a:gd name="f14" fmla="+- f8 0 f7"/>
              <a:gd name="f15" fmla="pin 0 f0 21600"/>
              <a:gd name="f16" fmla="pin 0 f1 10800"/>
              <a:gd name="f17" fmla="*/ f10 f2 1"/>
              <a:gd name="f18" fmla="*/ f11 f2 1"/>
              <a:gd name="f19" fmla="val f15"/>
              <a:gd name="f20" fmla="val f16"/>
              <a:gd name="f21" fmla="*/ f14 1 21600"/>
              <a:gd name="f22" fmla="*/ f15 f12 1"/>
              <a:gd name="f23" fmla="*/ f16 f13 1"/>
              <a:gd name="f24" fmla="*/ f17 1 f4"/>
              <a:gd name="f25" fmla="*/ f18 1 f4"/>
              <a:gd name="f26" fmla="+- 21600 0 f20"/>
              <a:gd name="f27" fmla="+- 21600 0 f19"/>
              <a:gd name="f28" fmla="*/ 0 f21 1"/>
              <a:gd name="f29" fmla="*/ 21600 f21 1"/>
              <a:gd name="f30" fmla="*/ f20 f13 1"/>
              <a:gd name="f31" fmla="*/ f19 f12 1"/>
              <a:gd name="f32" fmla="+- f24 0 f3"/>
              <a:gd name="f33" fmla="+- f25 0 f3"/>
              <a:gd name="f34" fmla="*/ f27 f20 1"/>
              <a:gd name="f35" fmla="*/ f28 1 f21"/>
              <a:gd name="f36" fmla="*/ f29 1 f21"/>
              <a:gd name="f37" fmla="*/ f26 f13 1"/>
              <a:gd name="f38" fmla="*/ f34 1 10800"/>
              <a:gd name="f39" fmla="*/ f35 f12 1"/>
              <a:gd name="f40" fmla="*/ f35 f13 1"/>
              <a:gd name="f41" fmla="*/ f36 f13 1"/>
              <a:gd name="f42" fmla="+- f19 f38 0"/>
              <a:gd name="f43" fmla="*/ f42 f12 1"/>
            </a:gdLst>
            <a:ahLst>
              <a:ahXY gdRefX="f0" minX="f7" maxX="f8" gdRefY="f1" minY="f7" maxY="f9">
                <a:pos x="f22" y="f23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31" y="f40"/>
              </a:cxn>
              <a:cxn ang="f33">
                <a:pos x="f31" y="f41"/>
              </a:cxn>
            </a:cxnLst>
            <a:rect l="f39" t="f30" r="f43" b="f37"/>
            <a:pathLst>
              <a:path w="21600" h="21600">
                <a:moveTo>
                  <a:pt x="f7" y="f20"/>
                </a:moveTo>
                <a:lnTo>
                  <a:pt x="f19" y="f20"/>
                </a:lnTo>
                <a:lnTo>
                  <a:pt x="f19" y="f7"/>
                </a:lnTo>
                <a:lnTo>
                  <a:pt x="f8" y="f9"/>
                </a:lnTo>
                <a:lnTo>
                  <a:pt x="f19" y="f8"/>
                </a:lnTo>
                <a:lnTo>
                  <a:pt x="f19" y="f26"/>
                </a:lnTo>
                <a:lnTo>
                  <a:pt x="f7" y="f26"/>
                </a:lnTo>
                <a:close/>
              </a:path>
            </a:pathLst>
          </a:custGeom>
          <a:solidFill>
            <a:srgbClr val="FF0000"/>
          </a:solidFill>
          <a:ln w="12701" cap="flat">
            <a:solidFill>
              <a:srgbClr val="FF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7" name="TextBox 10">
            <a:extLst>
              <a:ext uri="{FF2B5EF4-FFF2-40B4-BE49-F238E27FC236}">
                <a16:creationId xmlns:a16="http://schemas.microsoft.com/office/drawing/2014/main" id="{710EA20E-6869-D726-EE30-F07103CA61E9}"/>
              </a:ext>
            </a:extLst>
          </p:cNvPr>
          <p:cNvSpPr txBox="1"/>
          <p:nvPr/>
        </p:nvSpPr>
        <p:spPr>
          <a:xfrm>
            <a:off x="4285270" y="1459927"/>
            <a:ext cx="1251987" cy="369335"/>
          </a:xfrm>
          <a:prstGeom prst="rect">
            <a:avLst/>
          </a:prstGeom>
          <a:noFill/>
          <a:ln w="19046" cap="flat">
            <a:solidFill>
              <a:srgbClr val="FF0000"/>
            </a:solidFill>
            <a:prstDash val="solid"/>
            <a:miter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REAR VIEW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7136E21-6719-7462-47A4-1267D4F26A42}"/>
              </a:ext>
            </a:extLst>
          </p:cNvPr>
          <p:cNvCxnSpPr>
            <a:stCxn id="7" idx="1"/>
            <a:endCxn id="5" idx="3"/>
          </p:cNvCxnSpPr>
          <p:nvPr/>
        </p:nvCxnSpPr>
        <p:spPr>
          <a:xfrm flipH="1">
            <a:off x="4038043" y="1644595"/>
            <a:ext cx="247227" cy="865012"/>
          </a:xfrm>
          <a:prstGeom prst="straightConnector1">
            <a:avLst/>
          </a:prstGeom>
          <a:noFill/>
          <a:ln w="6345" cap="flat">
            <a:solidFill>
              <a:srgbClr val="FF0000"/>
            </a:solidFill>
            <a:prstDash val="solid"/>
            <a:miter/>
          </a:ln>
        </p:spPr>
      </p:cxnSp>
      <p:sp>
        <p:nvSpPr>
          <p:cNvPr id="9" name="TextBox 10">
            <a:extLst>
              <a:ext uri="{FF2B5EF4-FFF2-40B4-BE49-F238E27FC236}">
                <a16:creationId xmlns:a16="http://schemas.microsoft.com/office/drawing/2014/main" id="{4AC9D76F-B650-7411-8FA7-5E4229982B85}"/>
              </a:ext>
            </a:extLst>
          </p:cNvPr>
          <p:cNvSpPr txBox="1"/>
          <p:nvPr/>
        </p:nvSpPr>
        <p:spPr>
          <a:xfrm>
            <a:off x="1987794" y="5258728"/>
            <a:ext cx="3480617" cy="923333"/>
          </a:xfrm>
          <a:prstGeom prst="rect">
            <a:avLst/>
          </a:prstGeom>
          <a:noFill/>
          <a:ln w="19046" cap="flat">
            <a:solidFill>
              <a:srgbClr val="FF0000"/>
            </a:solidFill>
            <a:prstDash val="solid"/>
            <a:miter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THE SWITCH IS INSERTED INTO THE SLOT FROM ABOVE, THEN THE NUT IS TWISTED IN PLACE FROM BELOW</a:t>
            </a:r>
          </a:p>
        </p:txBody>
      </p:sp>
      <p:cxnSp>
        <p:nvCxnSpPr>
          <p:cNvPr id="10" name="Straight Connector 11">
            <a:extLst>
              <a:ext uri="{FF2B5EF4-FFF2-40B4-BE49-F238E27FC236}">
                <a16:creationId xmlns:a16="http://schemas.microsoft.com/office/drawing/2014/main" id="{E7E4FD49-CA6C-D1A6-0F27-180C8354AA0C}"/>
              </a:ext>
            </a:extLst>
          </p:cNvPr>
          <p:cNvCxnSpPr>
            <a:stCxn id="9" idx="0"/>
            <a:endCxn id="4" idx="3"/>
          </p:cNvCxnSpPr>
          <p:nvPr/>
        </p:nvCxnSpPr>
        <p:spPr>
          <a:xfrm flipV="1">
            <a:off x="3728103" y="2765073"/>
            <a:ext cx="2292680" cy="2493655"/>
          </a:xfrm>
          <a:prstGeom prst="straightConnector1">
            <a:avLst/>
          </a:prstGeom>
          <a:noFill/>
          <a:ln w="19046" cap="flat">
            <a:solidFill>
              <a:srgbClr val="FF0000"/>
            </a:solidFill>
            <a:prstDash val="solid"/>
            <a:miter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5">
            <a:extLst>
              <a:ext uri="{FF2B5EF4-FFF2-40B4-BE49-F238E27FC236}">
                <a16:creationId xmlns:a16="http://schemas.microsoft.com/office/drawing/2014/main" id="{138745A4-BB73-FA75-780C-145978CCAA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5915" y="614522"/>
            <a:ext cx="6040535" cy="5945556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Parallelogram 10">
            <a:extLst>
              <a:ext uri="{FF2B5EF4-FFF2-40B4-BE49-F238E27FC236}">
                <a16:creationId xmlns:a16="http://schemas.microsoft.com/office/drawing/2014/main" id="{D4C1D5A1-A71B-39DA-07BD-DB14FDE6D048}"/>
              </a:ext>
            </a:extLst>
          </p:cNvPr>
          <p:cNvSpPr/>
          <p:nvPr/>
        </p:nvSpPr>
        <p:spPr>
          <a:xfrm rot="2250624">
            <a:off x="5117317" y="3748695"/>
            <a:ext cx="1713741" cy="413647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94303"/>
              <a:gd name="f8" fmla="+- 0 0 -360"/>
              <a:gd name="f9" fmla="+- 0 0 -90"/>
              <a:gd name="f10" fmla="+- 0 0 -180"/>
              <a:gd name="f11" fmla="+- 0 0 -270"/>
              <a:gd name="f12" fmla="abs f3"/>
              <a:gd name="f13" fmla="abs f4"/>
              <a:gd name="f14" fmla="abs f5"/>
              <a:gd name="f15" fmla="*/ 5 f7 1"/>
              <a:gd name="f16" fmla="*/ f8 f0 1"/>
              <a:gd name="f17" fmla="*/ f9 f0 1"/>
              <a:gd name="f18" fmla="*/ f10 f0 1"/>
              <a:gd name="f19" fmla="*/ f11 f0 1"/>
              <a:gd name="f20" fmla="?: f12 f3 1"/>
              <a:gd name="f21" fmla="?: f13 f4 1"/>
              <a:gd name="f22" fmla="?: f14 f5 1"/>
              <a:gd name="f23" fmla="*/ f16 1 f2"/>
              <a:gd name="f24" fmla="*/ f17 1 f2"/>
              <a:gd name="f25" fmla="*/ f18 1 f2"/>
              <a:gd name="f26" fmla="*/ f19 1 f2"/>
              <a:gd name="f27" fmla="*/ f20 1 21600"/>
              <a:gd name="f28" fmla="*/ f21 1 21600"/>
              <a:gd name="f29" fmla="*/ 21600 f20 1"/>
              <a:gd name="f30" fmla="*/ 21600 f21 1"/>
              <a:gd name="f31" fmla="+- f23 0 f1"/>
              <a:gd name="f32" fmla="+- f24 0 f1"/>
              <a:gd name="f33" fmla="+- f25 0 f1"/>
              <a:gd name="f34" fmla="+- f26 0 f1"/>
              <a:gd name="f35" fmla="min f28 f27"/>
              <a:gd name="f36" fmla="*/ f29 1 f22"/>
              <a:gd name="f37" fmla="*/ f30 1 f22"/>
              <a:gd name="f38" fmla="val f36"/>
              <a:gd name="f39" fmla="val f37"/>
              <a:gd name="f40" fmla="*/ f6 f35 1"/>
              <a:gd name="f41" fmla="+- f39 0 f6"/>
              <a:gd name="f42" fmla="+- f38 0 f6"/>
              <a:gd name="f43" fmla="*/ f39 f35 1"/>
              <a:gd name="f44" fmla="*/ f38 f35 1"/>
              <a:gd name="f45" fmla="*/ f41 1 2"/>
              <a:gd name="f46" fmla="*/ f42 1 2"/>
              <a:gd name="f47" fmla="min f42 f41"/>
              <a:gd name="f48" fmla="*/ 100000 f42 1"/>
              <a:gd name="f49" fmla="+- f6 f45 0"/>
              <a:gd name="f50" fmla="+- f6 f46 0"/>
              <a:gd name="f51" fmla="*/ f48 1 f47"/>
              <a:gd name="f52" fmla="*/ f47 f7 1"/>
              <a:gd name="f53" fmla="*/ f52 1 200000"/>
              <a:gd name="f54" fmla="*/ f52 1 100000"/>
              <a:gd name="f55" fmla="*/ f15 1 f51"/>
              <a:gd name="f56" fmla="*/ f41 f50 1"/>
              <a:gd name="f57" fmla="*/ f50 f35 1"/>
              <a:gd name="f58" fmla="*/ f49 f35 1"/>
              <a:gd name="f59" fmla="+- f38 0 f53"/>
              <a:gd name="f60" fmla="+- f38 0 f54"/>
              <a:gd name="f61" fmla="+- 1 f55 0"/>
              <a:gd name="f62" fmla="*/ f56 1 f54"/>
              <a:gd name="f63" fmla="*/ f54 f35 1"/>
              <a:gd name="f64" fmla="*/ f53 f35 1"/>
              <a:gd name="f65" fmla="*/ f60 1 2"/>
              <a:gd name="f66" fmla="*/ f61 1 12"/>
              <a:gd name="f67" fmla="+- f39 0 f62"/>
              <a:gd name="f68" fmla="*/ f60 f35 1"/>
              <a:gd name="f69" fmla="*/ f59 f35 1"/>
              <a:gd name="f70" fmla="*/ f62 f35 1"/>
              <a:gd name="f71" fmla="+- f38 0 f65"/>
              <a:gd name="f72" fmla="*/ f66 f42 1"/>
              <a:gd name="f73" fmla="*/ f66 f41 1"/>
              <a:gd name="f74" fmla="*/ f67 f35 1"/>
              <a:gd name="f75" fmla="*/ f65 f35 1"/>
              <a:gd name="f76" fmla="+- f38 0 f72"/>
              <a:gd name="f77" fmla="+- f39 0 f73"/>
              <a:gd name="f78" fmla="*/ f72 f35 1"/>
              <a:gd name="f79" fmla="*/ f73 f35 1"/>
              <a:gd name="f80" fmla="*/ f71 f35 1"/>
              <a:gd name="f81" fmla="*/ f76 f35 1"/>
              <a:gd name="f82" fmla="*/ f77 f3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1">
                <a:pos x="f57" y="f74"/>
              </a:cxn>
              <a:cxn ang="f31">
                <a:pos x="f80" y="f40"/>
              </a:cxn>
              <a:cxn ang="f32">
                <a:pos x="f69" y="f58"/>
              </a:cxn>
              <a:cxn ang="f33">
                <a:pos x="f75" y="f43"/>
              </a:cxn>
              <a:cxn ang="f33">
                <a:pos x="f57" y="f70"/>
              </a:cxn>
              <a:cxn ang="f34">
                <a:pos x="f64" y="f58"/>
              </a:cxn>
            </a:cxnLst>
            <a:rect l="f78" t="f79" r="f81" b="f82"/>
            <a:pathLst>
              <a:path>
                <a:moveTo>
                  <a:pt x="f40" y="f43"/>
                </a:moveTo>
                <a:lnTo>
                  <a:pt x="f63" y="f40"/>
                </a:lnTo>
                <a:lnTo>
                  <a:pt x="f44" y="f40"/>
                </a:lnTo>
                <a:lnTo>
                  <a:pt x="f68" y="f43"/>
                </a:lnTo>
                <a:close/>
              </a:path>
            </a:pathLst>
          </a:custGeom>
          <a:noFill/>
          <a:ln w="28575" cap="flat">
            <a:solidFill>
              <a:srgbClr val="FF0000"/>
            </a:solidFill>
            <a:custDash>
              <a:ds d="100000" sp="100000"/>
            </a:custDash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A220C2-1BDA-8398-973E-6BC1621FB889}"/>
              </a:ext>
            </a:extLst>
          </p:cNvPr>
          <p:cNvSpPr txBox="1"/>
          <p:nvPr/>
        </p:nvSpPr>
        <p:spPr>
          <a:xfrm>
            <a:off x="1038785" y="3918021"/>
            <a:ext cx="2256455" cy="369335"/>
          </a:xfrm>
          <a:prstGeom prst="rect">
            <a:avLst/>
          </a:prstGeom>
          <a:noFill/>
          <a:ln w="19046" cap="flat">
            <a:solidFill>
              <a:srgbClr val="FF0000"/>
            </a:solidFill>
            <a:prstDash val="solid"/>
            <a:miter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BATTERY STRAP SLOTS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714FA60-F4F1-0FAB-6F4A-9D303837B703}"/>
              </a:ext>
            </a:extLst>
          </p:cNvPr>
          <p:cNvCxnSpPr/>
          <p:nvPr/>
        </p:nvCxnSpPr>
        <p:spPr>
          <a:xfrm flipV="1">
            <a:off x="3295241" y="3918021"/>
            <a:ext cx="2024006" cy="152531"/>
          </a:xfrm>
          <a:prstGeom prst="straightConnector1">
            <a:avLst/>
          </a:prstGeom>
          <a:noFill/>
          <a:ln w="19046" cap="flat">
            <a:solidFill>
              <a:srgbClr val="FF0000"/>
            </a:solidFill>
            <a:prstDash val="solid"/>
            <a:miter/>
          </a:ln>
        </p:spPr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46CB913-C5EF-2F28-CD47-AC4106CA6249}"/>
              </a:ext>
            </a:extLst>
          </p:cNvPr>
          <p:cNvSpPr txBox="1"/>
          <p:nvPr/>
        </p:nvSpPr>
        <p:spPr>
          <a:xfrm>
            <a:off x="7009634" y="2702116"/>
            <a:ext cx="2256455" cy="369335"/>
          </a:xfrm>
          <a:prstGeom prst="rect">
            <a:avLst/>
          </a:prstGeom>
          <a:noFill/>
          <a:ln w="19046" cap="flat">
            <a:solidFill>
              <a:srgbClr val="FF0000"/>
            </a:solidFill>
            <a:prstDash val="solid"/>
            <a:miter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BATTERY STRAP SLOTS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6C497B1-1919-B957-2C29-FABB014707F6}"/>
              </a:ext>
            </a:extLst>
          </p:cNvPr>
          <p:cNvCxnSpPr/>
          <p:nvPr/>
        </p:nvCxnSpPr>
        <p:spPr>
          <a:xfrm flipV="1">
            <a:off x="6361709" y="3071451"/>
            <a:ext cx="1634636" cy="722193"/>
          </a:xfrm>
          <a:prstGeom prst="straightConnector1">
            <a:avLst/>
          </a:prstGeom>
          <a:noFill/>
          <a:ln w="19046" cap="flat">
            <a:solidFill>
              <a:srgbClr val="FF0000"/>
            </a:solidFill>
            <a:prstDash val="solid"/>
            <a:miter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2">
            <a:extLst>
              <a:ext uri="{FF2B5EF4-FFF2-40B4-BE49-F238E27FC236}">
                <a16:creationId xmlns:a16="http://schemas.microsoft.com/office/drawing/2014/main" id="{33739CC1-5BE2-CBA8-F0D8-E182A754FE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1938" y="1444861"/>
            <a:ext cx="6629976" cy="451143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Parallelogram 7">
            <a:extLst>
              <a:ext uri="{FF2B5EF4-FFF2-40B4-BE49-F238E27FC236}">
                <a16:creationId xmlns:a16="http://schemas.microsoft.com/office/drawing/2014/main" id="{69BA7317-981E-3765-C2C1-AF481950D6CA}"/>
              </a:ext>
            </a:extLst>
          </p:cNvPr>
          <p:cNvSpPr/>
          <p:nvPr/>
        </p:nvSpPr>
        <p:spPr>
          <a:xfrm rot="1155839">
            <a:off x="7064964" y="3535253"/>
            <a:ext cx="990971" cy="301797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199857"/>
              <a:gd name="f8" fmla="+- 0 0 -360"/>
              <a:gd name="f9" fmla="+- 0 0 -90"/>
              <a:gd name="f10" fmla="+- 0 0 -180"/>
              <a:gd name="f11" fmla="+- 0 0 -270"/>
              <a:gd name="f12" fmla="abs f3"/>
              <a:gd name="f13" fmla="abs f4"/>
              <a:gd name="f14" fmla="abs f5"/>
              <a:gd name="f15" fmla="*/ 5 f7 1"/>
              <a:gd name="f16" fmla="*/ f8 f0 1"/>
              <a:gd name="f17" fmla="*/ f9 f0 1"/>
              <a:gd name="f18" fmla="*/ f10 f0 1"/>
              <a:gd name="f19" fmla="*/ f11 f0 1"/>
              <a:gd name="f20" fmla="?: f12 f3 1"/>
              <a:gd name="f21" fmla="?: f13 f4 1"/>
              <a:gd name="f22" fmla="?: f14 f5 1"/>
              <a:gd name="f23" fmla="*/ f16 1 f2"/>
              <a:gd name="f24" fmla="*/ f17 1 f2"/>
              <a:gd name="f25" fmla="*/ f18 1 f2"/>
              <a:gd name="f26" fmla="*/ f19 1 f2"/>
              <a:gd name="f27" fmla="*/ f20 1 21600"/>
              <a:gd name="f28" fmla="*/ f21 1 21600"/>
              <a:gd name="f29" fmla="*/ 21600 f20 1"/>
              <a:gd name="f30" fmla="*/ 21600 f21 1"/>
              <a:gd name="f31" fmla="+- f23 0 f1"/>
              <a:gd name="f32" fmla="+- f24 0 f1"/>
              <a:gd name="f33" fmla="+- f25 0 f1"/>
              <a:gd name="f34" fmla="+- f26 0 f1"/>
              <a:gd name="f35" fmla="min f28 f27"/>
              <a:gd name="f36" fmla="*/ f29 1 f22"/>
              <a:gd name="f37" fmla="*/ f30 1 f22"/>
              <a:gd name="f38" fmla="val f36"/>
              <a:gd name="f39" fmla="val f37"/>
              <a:gd name="f40" fmla="*/ f6 f35 1"/>
              <a:gd name="f41" fmla="+- f39 0 f6"/>
              <a:gd name="f42" fmla="+- f38 0 f6"/>
              <a:gd name="f43" fmla="*/ f39 f35 1"/>
              <a:gd name="f44" fmla="*/ f38 f35 1"/>
              <a:gd name="f45" fmla="*/ f41 1 2"/>
              <a:gd name="f46" fmla="*/ f42 1 2"/>
              <a:gd name="f47" fmla="min f42 f41"/>
              <a:gd name="f48" fmla="*/ 100000 f42 1"/>
              <a:gd name="f49" fmla="+- f6 f45 0"/>
              <a:gd name="f50" fmla="+- f6 f46 0"/>
              <a:gd name="f51" fmla="*/ f48 1 f47"/>
              <a:gd name="f52" fmla="*/ f47 f7 1"/>
              <a:gd name="f53" fmla="*/ f52 1 200000"/>
              <a:gd name="f54" fmla="*/ f52 1 100000"/>
              <a:gd name="f55" fmla="*/ f15 1 f51"/>
              <a:gd name="f56" fmla="*/ f41 f50 1"/>
              <a:gd name="f57" fmla="*/ f50 f35 1"/>
              <a:gd name="f58" fmla="*/ f49 f35 1"/>
              <a:gd name="f59" fmla="+- f38 0 f53"/>
              <a:gd name="f60" fmla="+- f38 0 f54"/>
              <a:gd name="f61" fmla="+- 1 f55 0"/>
              <a:gd name="f62" fmla="*/ f56 1 f54"/>
              <a:gd name="f63" fmla="*/ f54 f35 1"/>
              <a:gd name="f64" fmla="*/ f53 f35 1"/>
              <a:gd name="f65" fmla="*/ f60 1 2"/>
              <a:gd name="f66" fmla="*/ f61 1 12"/>
              <a:gd name="f67" fmla="+- f39 0 f62"/>
              <a:gd name="f68" fmla="*/ f60 f35 1"/>
              <a:gd name="f69" fmla="*/ f59 f35 1"/>
              <a:gd name="f70" fmla="*/ f62 f35 1"/>
              <a:gd name="f71" fmla="+- f38 0 f65"/>
              <a:gd name="f72" fmla="*/ f66 f42 1"/>
              <a:gd name="f73" fmla="*/ f66 f41 1"/>
              <a:gd name="f74" fmla="*/ f67 f35 1"/>
              <a:gd name="f75" fmla="*/ f65 f35 1"/>
              <a:gd name="f76" fmla="+- f38 0 f72"/>
              <a:gd name="f77" fmla="+- f39 0 f73"/>
              <a:gd name="f78" fmla="*/ f72 f35 1"/>
              <a:gd name="f79" fmla="*/ f73 f35 1"/>
              <a:gd name="f80" fmla="*/ f71 f35 1"/>
              <a:gd name="f81" fmla="*/ f76 f35 1"/>
              <a:gd name="f82" fmla="*/ f77 f3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1">
                <a:pos x="f57" y="f74"/>
              </a:cxn>
              <a:cxn ang="f31">
                <a:pos x="f80" y="f40"/>
              </a:cxn>
              <a:cxn ang="f32">
                <a:pos x="f69" y="f58"/>
              </a:cxn>
              <a:cxn ang="f33">
                <a:pos x="f75" y="f43"/>
              </a:cxn>
              <a:cxn ang="f33">
                <a:pos x="f57" y="f70"/>
              </a:cxn>
              <a:cxn ang="f34">
                <a:pos x="f64" y="f58"/>
              </a:cxn>
            </a:cxnLst>
            <a:rect l="f78" t="f79" r="f81" b="f82"/>
            <a:pathLst>
              <a:path>
                <a:moveTo>
                  <a:pt x="f40" y="f43"/>
                </a:moveTo>
                <a:lnTo>
                  <a:pt x="f63" y="f40"/>
                </a:lnTo>
                <a:lnTo>
                  <a:pt x="f44" y="f40"/>
                </a:lnTo>
                <a:lnTo>
                  <a:pt x="f68" y="f43"/>
                </a:lnTo>
                <a:close/>
              </a:path>
            </a:pathLst>
          </a:custGeom>
          <a:noFill/>
          <a:ln w="28575" cap="flat">
            <a:solidFill>
              <a:srgbClr val="FF0000"/>
            </a:solidFill>
            <a:custDash>
              <a:ds d="100000" sp="100000"/>
            </a:custDash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5" name="TextBox 8">
            <a:extLst>
              <a:ext uri="{FF2B5EF4-FFF2-40B4-BE49-F238E27FC236}">
                <a16:creationId xmlns:a16="http://schemas.microsoft.com/office/drawing/2014/main" id="{ACE98C33-CDD1-BEE3-129B-05A751946680}"/>
              </a:ext>
            </a:extLst>
          </p:cNvPr>
          <p:cNvSpPr txBox="1"/>
          <p:nvPr/>
        </p:nvSpPr>
        <p:spPr>
          <a:xfrm>
            <a:off x="9451905" y="2944688"/>
            <a:ext cx="2200201" cy="369335"/>
          </a:xfrm>
          <a:prstGeom prst="rect">
            <a:avLst/>
          </a:prstGeom>
          <a:noFill/>
          <a:ln w="19046" cap="flat">
            <a:solidFill>
              <a:srgbClr val="FF0000"/>
            </a:solidFill>
            <a:prstDash val="solid"/>
            <a:miter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DOUBLE SIDED TAPE</a:t>
            </a:r>
          </a:p>
        </p:txBody>
      </p:sp>
      <p:cxnSp>
        <p:nvCxnSpPr>
          <p:cNvPr id="6" name="Straight Connector 9">
            <a:extLst>
              <a:ext uri="{FF2B5EF4-FFF2-40B4-BE49-F238E27FC236}">
                <a16:creationId xmlns:a16="http://schemas.microsoft.com/office/drawing/2014/main" id="{76D0EB3C-19F6-8D88-F1B6-BEF0A00AF743}"/>
              </a:ext>
            </a:extLst>
          </p:cNvPr>
          <p:cNvCxnSpPr>
            <a:stCxn id="4" idx="5"/>
            <a:endCxn id="5" idx="1"/>
          </p:cNvCxnSpPr>
          <p:nvPr/>
        </p:nvCxnSpPr>
        <p:spPr>
          <a:xfrm flipV="1">
            <a:off x="7894930" y="3129356"/>
            <a:ext cx="1556975" cy="513844"/>
          </a:xfrm>
          <a:prstGeom prst="straightConnector1">
            <a:avLst/>
          </a:prstGeom>
          <a:noFill/>
          <a:ln w="19046" cap="flat">
            <a:solidFill>
              <a:srgbClr val="FF0000"/>
            </a:solidFill>
            <a:prstDash val="solid"/>
            <a:miter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1C41D9B-A2E1-B503-A80D-A0723910AB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78" y="1875504"/>
            <a:ext cx="8510021" cy="49824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C4CEB1B-253A-4BC1-FD53-E234F8C263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6374" y="1548581"/>
            <a:ext cx="4144217" cy="2307858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E57357D-EF58-CE0B-7679-B87119C2A951}"/>
              </a:ext>
            </a:extLst>
          </p:cNvPr>
          <p:cNvSpPr/>
          <p:nvPr/>
        </p:nvSpPr>
        <p:spPr>
          <a:xfrm>
            <a:off x="6243484" y="4296697"/>
            <a:ext cx="2005781" cy="101272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C311253-EDB9-6793-5B0D-56C0AD9B3694}"/>
              </a:ext>
            </a:extLst>
          </p:cNvPr>
          <p:cNvCxnSpPr>
            <a:cxnSpLocks/>
            <a:stCxn id="8" idx="0"/>
            <a:endCxn id="7" idx="2"/>
          </p:cNvCxnSpPr>
          <p:nvPr/>
        </p:nvCxnSpPr>
        <p:spPr>
          <a:xfrm flipV="1">
            <a:off x="7246375" y="3856439"/>
            <a:ext cx="2072108" cy="44025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9F654BD-D4B7-25E4-6E74-4EDBC7B3BB33}"/>
              </a:ext>
            </a:extLst>
          </p:cNvPr>
          <p:cNvSpPr txBox="1"/>
          <p:nvPr/>
        </p:nvSpPr>
        <p:spPr>
          <a:xfrm>
            <a:off x="10237763" y="4452101"/>
            <a:ext cx="1079412" cy="369335"/>
          </a:xfrm>
          <a:prstGeom prst="rect">
            <a:avLst/>
          </a:prstGeom>
          <a:noFill/>
          <a:ln w="9528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M2 NUT 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A9D776D-F368-5B83-58B4-A1C75C1C8DCB}"/>
              </a:ext>
            </a:extLst>
          </p:cNvPr>
          <p:cNvCxnSpPr>
            <a:cxnSpLocks/>
            <a:stCxn id="12" idx="0"/>
          </p:cNvCxnSpPr>
          <p:nvPr/>
        </p:nvCxnSpPr>
        <p:spPr>
          <a:xfrm flipV="1">
            <a:off x="10777469" y="3497298"/>
            <a:ext cx="0" cy="954803"/>
          </a:xfrm>
          <a:prstGeom prst="straightConnector1">
            <a:avLst/>
          </a:prstGeom>
          <a:noFill/>
          <a:ln w="6345" cap="flat">
            <a:solidFill>
              <a:srgbClr val="000000"/>
            </a:solidFill>
            <a:prstDash val="solid"/>
            <a:miter/>
          </a:ln>
        </p:spPr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94047B0-C245-1B17-3F62-629ADE90D6DC}"/>
              </a:ext>
            </a:extLst>
          </p:cNvPr>
          <p:cNvCxnSpPr>
            <a:cxnSpLocks/>
          </p:cNvCxnSpPr>
          <p:nvPr/>
        </p:nvCxnSpPr>
        <p:spPr>
          <a:xfrm flipH="1" flipV="1">
            <a:off x="10119776" y="2999495"/>
            <a:ext cx="539706" cy="21434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DCC9D87-19D2-52E7-48FD-D3885D837E99}"/>
              </a:ext>
            </a:extLst>
          </p:cNvPr>
          <p:cNvCxnSpPr>
            <a:cxnSpLocks/>
          </p:cNvCxnSpPr>
          <p:nvPr/>
        </p:nvCxnSpPr>
        <p:spPr>
          <a:xfrm>
            <a:off x="8384299" y="2765542"/>
            <a:ext cx="683660" cy="24457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793AA26F-8881-9429-4095-B612BD63BD64}"/>
              </a:ext>
            </a:extLst>
          </p:cNvPr>
          <p:cNvSpPr/>
          <p:nvPr/>
        </p:nvSpPr>
        <p:spPr>
          <a:xfrm rot="10800000">
            <a:off x="6817680" y="1690322"/>
            <a:ext cx="412955" cy="370363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BFA7AF7-7071-1115-3EA5-33FC8FEBA6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4775" y="677822"/>
            <a:ext cx="1497839" cy="1474617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20730161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26516ED8-6CED-FC3B-CC87-64FAC8FB3C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9030" y="1238047"/>
            <a:ext cx="9119392" cy="5381635"/>
          </a:xfrm>
          <a:prstGeom prst="rect">
            <a:avLst/>
          </a:prstGeom>
        </p:spPr>
      </p:pic>
      <p:sp>
        <p:nvSpPr>
          <p:cNvPr id="18" name="TextBox 11">
            <a:extLst>
              <a:ext uri="{FF2B5EF4-FFF2-40B4-BE49-F238E27FC236}">
                <a16:creationId xmlns:a16="http://schemas.microsoft.com/office/drawing/2014/main" id="{AF7B858D-800F-F623-582F-2D786EA2A01E}"/>
              </a:ext>
            </a:extLst>
          </p:cNvPr>
          <p:cNvSpPr txBox="1"/>
          <p:nvPr/>
        </p:nvSpPr>
        <p:spPr>
          <a:xfrm>
            <a:off x="218692" y="3688171"/>
            <a:ext cx="1079412" cy="369335"/>
          </a:xfrm>
          <a:prstGeom prst="rect">
            <a:avLst/>
          </a:prstGeom>
          <a:noFill/>
          <a:ln w="9528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M2 NUT </a:t>
            </a:r>
          </a:p>
        </p:txBody>
      </p:sp>
      <p:sp>
        <p:nvSpPr>
          <p:cNvPr id="20" name="Arrow: Down 13">
            <a:extLst>
              <a:ext uri="{FF2B5EF4-FFF2-40B4-BE49-F238E27FC236}">
                <a16:creationId xmlns:a16="http://schemas.microsoft.com/office/drawing/2014/main" id="{B6630441-CB1E-F29B-42A9-18671AC802C1}"/>
              </a:ext>
            </a:extLst>
          </p:cNvPr>
          <p:cNvSpPr/>
          <p:nvPr/>
        </p:nvSpPr>
        <p:spPr>
          <a:xfrm rot="16200000">
            <a:off x="4952776" y="1133383"/>
            <a:ext cx="463015" cy="451677"/>
          </a:xfrm>
          <a:custGeom>
            <a:avLst>
              <a:gd name="f0" fmla="val 10800"/>
              <a:gd name="f1" fmla="val 54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val 10800"/>
              <a:gd name="f10" fmla="+- 0 0 -270"/>
              <a:gd name="f11" fmla="+- 0 0 -90"/>
              <a:gd name="f12" fmla="*/ f5 1 21600"/>
              <a:gd name="f13" fmla="*/ f6 1 21600"/>
              <a:gd name="f14" fmla="+- f8 0 f7"/>
              <a:gd name="f15" fmla="pin 0 f1 10800"/>
              <a:gd name="f16" fmla="pin 0 f0 21600"/>
              <a:gd name="f17" fmla="*/ f10 f2 1"/>
              <a:gd name="f18" fmla="*/ f11 f2 1"/>
              <a:gd name="f19" fmla="val f15"/>
              <a:gd name="f20" fmla="val f16"/>
              <a:gd name="f21" fmla="*/ f14 1 21600"/>
              <a:gd name="f22" fmla="*/ f15 f12 1"/>
              <a:gd name="f23" fmla="*/ f16 f13 1"/>
              <a:gd name="f24" fmla="*/ f17 1 f4"/>
              <a:gd name="f25" fmla="*/ f18 1 f4"/>
              <a:gd name="f26" fmla="+- 21600 0 f19"/>
              <a:gd name="f27" fmla="+- 21600 0 f20"/>
              <a:gd name="f28" fmla="*/ 0 f21 1"/>
              <a:gd name="f29" fmla="*/ 21600 f21 1"/>
              <a:gd name="f30" fmla="*/ f19 f12 1"/>
              <a:gd name="f31" fmla="*/ f20 f13 1"/>
              <a:gd name="f32" fmla="+- f24 0 f3"/>
              <a:gd name="f33" fmla="+- f25 0 f3"/>
              <a:gd name="f34" fmla="*/ f27 f19 1"/>
              <a:gd name="f35" fmla="*/ f28 1 f21"/>
              <a:gd name="f36" fmla="*/ f29 1 f21"/>
              <a:gd name="f37" fmla="*/ f26 f12 1"/>
              <a:gd name="f38" fmla="*/ f34 1 10800"/>
              <a:gd name="f39" fmla="*/ f35 f13 1"/>
              <a:gd name="f40" fmla="*/ f35 f12 1"/>
              <a:gd name="f41" fmla="*/ f36 f12 1"/>
              <a:gd name="f42" fmla="+- f20 f38 0"/>
              <a:gd name="f43" fmla="*/ f42 f13 1"/>
            </a:gdLst>
            <a:ahLst>
              <a:ahXY gdRefX="f1" minX="f7" maxX="f9" gdRefY="f0" minY="f7" maxY="f8">
                <a:pos x="f22" y="f23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40" y="f31"/>
              </a:cxn>
              <a:cxn ang="f33">
                <a:pos x="f41" y="f31"/>
              </a:cxn>
            </a:cxnLst>
            <a:rect l="f30" t="f39" r="f37" b="f43"/>
            <a:pathLst>
              <a:path w="21600" h="21600">
                <a:moveTo>
                  <a:pt x="f19" y="f7"/>
                </a:moveTo>
                <a:lnTo>
                  <a:pt x="f19" y="f20"/>
                </a:lnTo>
                <a:lnTo>
                  <a:pt x="f7" y="f20"/>
                </a:lnTo>
                <a:lnTo>
                  <a:pt x="f9" y="f8"/>
                </a:lnTo>
                <a:lnTo>
                  <a:pt x="f8" y="f20"/>
                </a:lnTo>
                <a:lnTo>
                  <a:pt x="f26" y="f20"/>
                </a:lnTo>
                <a:lnTo>
                  <a:pt x="f26" y="f7"/>
                </a:lnTo>
                <a:close/>
              </a:path>
            </a:pathLst>
          </a:custGeom>
          <a:solidFill>
            <a:srgbClr val="FF0000"/>
          </a:solidFill>
          <a:ln w="12701" cap="flat">
            <a:noFill/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8AEF7E08-1C50-9367-FFE3-CECA06801A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672" y="932428"/>
            <a:ext cx="4432773" cy="1994130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77BA5A49-B70A-352B-8E1C-B9F5E18C2C67}"/>
              </a:ext>
            </a:extLst>
          </p:cNvPr>
          <p:cNvSpPr/>
          <p:nvPr/>
        </p:nvSpPr>
        <p:spPr>
          <a:xfrm>
            <a:off x="2595716" y="3720238"/>
            <a:ext cx="2851355" cy="123522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2">
            <a:extLst>
              <a:ext uri="{FF2B5EF4-FFF2-40B4-BE49-F238E27FC236}">
                <a16:creationId xmlns:a16="http://schemas.microsoft.com/office/drawing/2014/main" id="{C0086205-985B-165E-C7C8-AC5BC1AE4875}"/>
              </a:ext>
            </a:extLst>
          </p:cNvPr>
          <p:cNvCxnSpPr>
            <a:cxnSpLocks/>
            <a:stCxn id="18" idx="0"/>
          </p:cNvCxnSpPr>
          <p:nvPr/>
        </p:nvCxnSpPr>
        <p:spPr>
          <a:xfrm flipV="1">
            <a:off x="758398" y="2733368"/>
            <a:ext cx="0" cy="954803"/>
          </a:xfrm>
          <a:prstGeom prst="straightConnector1">
            <a:avLst/>
          </a:prstGeom>
          <a:noFill/>
          <a:ln w="6345" cap="flat">
            <a:solidFill>
              <a:srgbClr val="000000"/>
            </a:solidFill>
            <a:prstDash val="solid"/>
            <a:miter/>
          </a:ln>
        </p:spPr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B8F8F0BF-7741-B298-AE12-6A1FD143FE8F}"/>
              </a:ext>
            </a:extLst>
          </p:cNvPr>
          <p:cNvCxnSpPr>
            <a:stCxn id="23" idx="0"/>
            <a:endCxn id="22" idx="2"/>
          </p:cNvCxnSpPr>
          <p:nvPr/>
        </p:nvCxnSpPr>
        <p:spPr>
          <a:xfrm flipH="1" flipV="1">
            <a:off x="2742059" y="2926558"/>
            <a:ext cx="1279335" cy="79368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F2210D4-DFAA-E34B-D302-E2749B4023AD}"/>
              </a:ext>
            </a:extLst>
          </p:cNvPr>
          <p:cNvCxnSpPr/>
          <p:nvPr/>
        </p:nvCxnSpPr>
        <p:spPr>
          <a:xfrm flipH="1">
            <a:off x="2890684" y="2064774"/>
            <a:ext cx="953729" cy="32446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A64E3A7-A518-836C-DFE6-4FCDA2FF903E}"/>
              </a:ext>
            </a:extLst>
          </p:cNvPr>
          <p:cNvCxnSpPr>
            <a:cxnSpLocks/>
          </p:cNvCxnSpPr>
          <p:nvPr/>
        </p:nvCxnSpPr>
        <p:spPr>
          <a:xfrm flipV="1">
            <a:off x="1172421" y="2389239"/>
            <a:ext cx="587553" cy="18189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>
            <a:extLst>
              <a:ext uri="{FF2B5EF4-FFF2-40B4-BE49-F238E27FC236}">
                <a16:creationId xmlns:a16="http://schemas.microsoft.com/office/drawing/2014/main" id="{42A3D3D3-8E56-436D-BA2E-BCA5B6DD4A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3436" y="411131"/>
            <a:ext cx="1506365" cy="1433166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7316723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D5BBD83D-24D8-A1C6-2738-B1C82284B9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532" y="846743"/>
            <a:ext cx="7602193" cy="5933422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extBox 5">
            <a:extLst>
              <a:ext uri="{FF2B5EF4-FFF2-40B4-BE49-F238E27FC236}">
                <a16:creationId xmlns:a16="http://schemas.microsoft.com/office/drawing/2014/main" id="{269D011B-D634-94EE-DC14-1D9FEA3A9466}"/>
              </a:ext>
            </a:extLst>
          </p:cNvPr>
          <p:cNvSpPr txBox="1"/>
          <p:nvPr/>
        </p:nvSpPr>
        <p:spPr>
          <a:xfrm>
            <a:off x="4188326" y="1450119"/>
            <a:ext cx="1509089" cy="369335"/>
          </a:xfrm>
          <a:prstGeom prst="rect">
            <a:avLst/>
          </a:prstGeom>
          <a:noFill/>
          <a:ln w="9528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M2 X 10 BOLT </a:t>
            </a:r>
          </a:p>
        </p:txBody>
      </p:sp>
      <p:cxnSp>
        <p:nvCxnSpPr>
          <p:cNvPr id="4" name="Straight Connector 6">
            <a:extLst>
              <a:ext uri="{FF2B5EF4-FFF2-40B4-BE49-F238E27FC236}">
                <a16:creationId xmlns:a16="http://schemas.microsoft.com/office/drawing/2014/main" id="{14B5862C-9D24-4B5E-B7C5-F3B647B10BF7}"/>
              </a:ext>
            </a:extLst>
          </p:cNvPr>
          <p:cNvCxnSpPr/>
          <p:nvPr/>
        </p:nvCxnSpPr>
        <p:spPr>
          <a:xfrm>
            <a:off x="3004453" y="1268958"/>
            <a:ext cx="1183873" cy="365824"/>
          </a:xfrm>
          <a:prstGeom prst="straightConnector1">
            <a:avLst/>
          </a:prstGeom>
          <a:noFill/>
          <a:ln w="6345" cap="flat">
            <a:solidFill>
              <a:srgbClr val="000000"/>
            </a:solidFill>
            <a:prstDash val="solid"/>
            <a:miter/>
          </a:ln>
        </p:spPr>
      </p:cxnSp>
      <p:cxnSp>
        <p:nvCxnSpPr>
          <p:cNvPr id="6" name="Straight Connector 6">
            <a:extLst>
              <a:ext uri="{FF2B5EF4-FFF2-40B4-BE49-F238E27FC236}">
                <a16:creationId xmlns:a16="http://schemas.microsoft.com/office/drawing/2014/main" id="{D78807FB-C112-94F1-4B49-EDA9FC831F4A}"/>
              </a:ext>
            </a:extLst>
          </p:cNvPr>
          <p:cNvCxnSpPr>
            <a:stCxn id="3" idx="2"/>
          </p:cNvCxnSpPr>
          <p:nvPr/>
        </p:nvCxnSpPr>
        <p:spPr>
          <a:xfrm>
            <a:off x="4942871" y="1819454"/>
            <a:ext cx="1153132" cy="1224537"/>
          </a:xfrm>
          <a:prstGeom prst="straightConnector1">
            <a:avLst/>
          </a:prstGeom>
          <a:noFill/>
          <a:ln w="6345" cap="flat">
            <a:solidFill>
              <a:srgbClr val="000000"/>
            </a:solidFill>
            <a:prstDash val="solid"/>
            <a:miter/>
          </a:ln>
        </p:spPr>
      </p:cxnSp>
      <p:sp>
        <p:nvSpPr>
          <p:cNvPr id="9" name="Parallelogram 8">
            <a:extLst>
              <a:ext uri="{FF2B5EF4-FFF2-40B4-BE49-F238E27FC236}">
                <a16:creationId xmlns:a16="http://schemas.microsoft.com/office/drawing/2014/main" id="{D3EAF986-1214-1B6E-874F-8CBEFC406C46}"/>
              </a:ext>
            </a:extLst>
          </p:cNvPr>
          <p:cNvSpPr/>
          <p:nvPr/>
        </p:nvSpPr>
        <p:spPr>
          <a:xfrm rot="19791412">
            <a:off x="5942581" y="4873904"/>
            <a:ext cx="681526" cy="455066"/>
          </a:xfrm>
          <a:prstGeom prst="parallelogram">
            <a:avLst>
              <a:gd name="adj" fmla="val 53353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8B39E42-5ABC-35E8-DDEA-EEFD384AEC48}"/>
              </a:ext>
            </a:extLst>
          </p:cNvPr>
          <p:cNvCxnSpPr>
            <a:cxnSpLocks/>
            <a:stCxn id="9" idx="2"/>
            <a:endCxn id="10" idx="1"/>
          </p:cNvCxnSpPr>
          <p:nvPr/>
        </p:nvCxnSpPr>
        <p:spPr>
          <a:xfrm flipV="1">
            <a:off x="6473047" y="3770485"/>
            <a:ext cx="1090822" cy="122079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C78B3571-87ED-C663-F127-B9900E8F15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3869" y="2416393"/>
            <a:ext cx="2879742" cy="2708183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12DE4BD-23F1-FE18-F244-16DBF49196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49162" y="110613"/>
            <a:ext cx="5727627" cy="6636774"/>
          </a:xfrm>
          <a:prstGeom prst="rect">
            <a:avLst/>
          </a:prstGeom>
        </p:spPr>
      </p:pic>
      <p:sp>
        <p:nvSpPr>
          <p:cNvPr id="4" name="Oval 8">
            <a:extLst>
              <a:ext uri="{FF2B5EF4-FFF2-40B4-BE49-F238E27FC236}">
                <a16:creationId xmlns:a16="http://schemas.microsoft.com/office/drawing/2014/main" id="{947F4E26-8E75-BDD3-5ECE-1D805F19514E}"/>
              </a:ext>
            </a:extLst>
          </p:cNvPr>
          <p:cNvSpPr/>
          <p:nvPr/>
        </p:nvSpPr>
        <p:spPr>
          <a:xfrm>
            <a:off x="3259001" y="2251733"/>
            <a:ext cx="531842" cy="513179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noFill/>
          <a:ln w="38103" cap="flat">
            <a:solidFill>
              <a:srgbClr val="FF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1</a:t>
            </a:r>
          </a:p>
        </p:txBody>
      </p:sp>
      <p:sp>
        <p:nvSpPr>
          <p:cNvPr id="5" name="Oval 9">
            <a:extLst>
              <a:ext uri="{FF2B5EF4-FFF2-40B4-BE49-F238E27FC236}">
                <a16:creationId xmlns:a16="http://schemas.microsoft.com/office/drawing/2014/main" id="{E15B11CD-C1B6-C7A0-8119-499B47F450D9}"/>
              </a:ext>
            </a:extLst>
          </p:cNvPr>
          <p:cNvSpPr/>
          <p:nvPr/>
        </p:nvSpPr>
        <p:spPr>
          <a:xfrm>
            <a:off x="7347988" y="1771865"/>
            <a:ext cx="531842" cy="513179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noFill/>
          <a:ln w="38103" cap="flat">
            <a:solidFill>
              <a:srgbClr val="FF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2</a:t>
            </a:r>
          </a:p>
        </p:txBody>
      </p:sp>
      <p:sp>
        <p:nvSpPr>
          <p:cNvPr id="6" name="Oval 10">
            <a:extLst>
              <a:ext uri="{FF2B5EF4-FFF2-40B4-BE49-F238E27FC236}">
                <a16:creationId xmlns:a16="http://schemas.microsoft.com/office/drawing/2014/main" id="{78FBB90A-B1A1-B2CD-224C-3E01839D4760}"/>
              </a:ext>
            </a:extLst>
          </p:cNvPr>
          <p:cNvSpPr/>
          <p:nvPr/>
        </p:nvSpPr>
        <p:spPr>
          <a:xfrm>
            <a:off x="8202230" y="5823425"/>
            <a:ext cx="531842" cy="513179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noFill/>
          <a:ln w="38103" cap="flat">
            <a:solidFill>
              <a:srgbClr val="FF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6008584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499D1757-0CAE-5DC9-F8BD-2FC6C434F2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0497" y="363922"/>
            <a:ext cx="8036186" cy="649425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Parallelogram 9">
            <a:extLst>
              <a:ext uri="{FF2B5EF4-FFF2-40B4-BE49-F238E27FC236}">
                <a16:creationId xmlns:a16="http://schemas.microsoft.com/office/drawing/2014/main" id="{2185AFE0-AB06-1A4E-42EE-01576669E79D}"/>
              </a:ext>
            </a:extLst>
          </p:cNvPr>
          <p:cNvSpPr/>
          <p:nvPr/>
        </p:nvSpPr>
        <p:spPr>
          <a:xfrm rot="11798691">
            <a:off x="3353013" y="4128205"/>
            <a:ext cx="3627808" cy="1084368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195745"/>
              <a:gd name="f8" fmla="+- 0 0 -360"/>
              <a:gd name="f9" fmla="+- 0 0 -90"/>
              <a:gd name="f10" fmla="+- 0 0 -180"/>
              <a:gd name="f11" fmla="+- 0 0 -270"/>
              <a:gd name="f12" fmla="abs f3"/>
              <a:gd name="f13" fmla="abs f4"/>
              <a:gd name="f14" fmla="abs f5"/>
              <a:gd name="f15" fmla="*/ 5 f7 1"/>
              <a:gd name="f16" fmla="*/ f8 f0 1"/>
              <a:gd name="f17" fmla="*/ f9 f0 1"/>
              <a:gd name="f18" fmla="*/ f10 f0 1"/>
              <a:gd name="f19" fmla="*/ f11 f0 1"/>
              <a:gd name="f20" fmla="?: f12 f3 1"/>
              <a:gd name="f21" fmla="?: f13 f4 1"/>
              <a:gd name="f22" fmla="?: f14 f5 1"/>
              <a:gd name="f23" fmla="*/ f16 1 f2"/>
              <a:gd name="f24" fmla="*/ f17 1 f2"/>
              <a:gd name="f25" fmla="*/ f18 1 f2"/>
              <a:gd name="f26" fmla="*/ f19 1 f2"/>
              <a:gd name="f27" fmla="*/ f20 1 21600"/>
              <a:gd name="f28" fmla="*/ f21 1 21600"/>
              <a:gd name="f29" fmla="*/ 21600 f20 1"/>
              <a:gd name="f30" fmla="*/ 21600 f21 1"/>
              <a:gd name="f31" fmla="+- f23 0 f1"/>
              <a:gd name="f32" fmla="+- f24 0 f1"/>
              <a:gd name="f33" fmla="+- f25 0 f1"/>
              <a:gd name="f34" fmla="+- f26 0 f1"/>
              <a:gd name="f35" fmla="min f28 f27"/>
              <a:gd name="f36" fmla="*/ f29 1 f22"/>
              <a:gd name="f37" fmla="*/ f30 1 f22"/>
              <a:gd name="f38" fmla="val f36"/>
              <a:gd name="f39" fmla="val f37"/>
              <a:gd name="f40" fmla="*/ f6 f35 1"/>
              <a:gd name="f41" fmla="+- f39 0 f6"/>
              <a:gd name="f42" fmla="+- f38 0 f6"/>
              <a:gd name="f43" fmla="*/ f39 f35 1"/>
              <a:gd name="f44" fmla="*/ f38 f35 1"/>
              <a:gd name="f45" fmla="*/ f41 1 2"/>
              <a:gd name="f46" fmla="*/ f42 1 2"/>
              <a:gd name="f47" fmla="min f42 f41"/>
              <a:gd name="f48" fmla="*/ 100000 f42 1"/>
              <a:gd name="f49" fmla="+- f6 f45 0"/>
              <a:gd name="f50" fmla="+- f6 f46 0"/>
              <a:gd name="f51" fmla="*/ f48 1 f47"/>
              <a:gd name="f52" fmla="*/ f47 f7 1"/>
              <a:gd name="f53" fmla="*/ f52 1 200000"/>
              <a:gd name="f54" fmla="*/ f52 1 100000"/>
              <a:gd name="f55" fmla="*/ f15 1 f51"/>
              <a:gd name="f56" fmla="*/ f41 f50 1"/>
              <a:gd name="f57" fmla="*/ f50 f35 1"/>
              <a:gd name="f58" fmla="*/ f49 f35 1"/>
              <a:gd name="f59" fmla="+- f38 0 f53"/>
              <a:gd name="f60" fmla="+- f38 0 f54"/>
              <a:gd name="f61" fmla="+- 1 f55 0"/>
              <a:gd name="f62" fmla="*/ f56 1 f54"/>
              <a:gd name="f63" fmla="*/ f54 f35 1"/>
              <a:gd name="f64" fmla="*/ f53 f35 1"/>
              <a:gd name="f65" fmla="*/ f60 1 2"/>
              <a:gd name="f66" fmla="*/ f61 1 12"/>
              <a:gd name="f67" fmla="+- f39 0 f62"/>
              <a:gd name="f68" fmla="*/ f60 f35 1"/>
              <a:gd name="f69" fmla="*/ f59 f35 1"/>
              <a:gd name="f70" fmla="*/ f62 f35 1"/>
              <a:gd name="f71" fmla="+- f38 0 f65"/>
              <a:gd name="f72" fmla="*/ f66 f42 1"/>
              <a:gd name="f73" fmla="*/ f66 f41 1"/>
              <a:gd name="f74" fmla="*/ f67 f35 1"/>
              <a:gd name="f75" fmla="*/ f65 f35 1"/>
              <a:gd name="f76" fmla="+- f38 0 f72"/>
              <a:gd name="f77" fmla="+- f39 0 f73"/>
              <a:gd name="f78" fmla="*/ f72 f35 1"/>
              <a:gd name="f79" fmla="*/ f73 f35 1"/>
              <a:gd name="f80" fmla="*/ f71 f35 1"/>
              <a:gd name="f81" fmla="*/ f76 f35 1"/>
              <a:gd name="f82" fmla="*/ f77 f3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1">
                <a:pos x="f57" y="f74"/>
              </a:cxn>
              <a:cxn ang="f31">
                <a:pos x="f80" y="f40"/>
              </a:cxn>
              <a:cxn ang="f32">
                <a:pos x="f69" y="f58"/>
              </a:cxn>
              <a:cxn ang="f33">
                <a:pos x="f75" y="f43"/>
              </a:cxn>
              <a:cxn ang="f33">
                <a:pos x="f57" y="f70"/>
              </a:cxn>
              <a:cxn ang="f34">
                <a:pos x="f64" y="f58"/>
              </a:cxn>
            </a:cxnLst>
            <a:rect l="f78" t="f79" r="f81" b="f82"/>
            <a:pathLst>
              <a:path>
                <a:moveTo>
                  <a:pt x="f40" y="f43"/>
                </a:moveTo>
                <a:lnTo>
                  <a:pt x="f63" y="f40"/>
                </a:lnTo>
                <a:lnTo>
                  <a:pt x="f44" y="f40"/>
                </a:lnTo>
                <a:lnTo>
                  <a:pt x="f68" y="f43"/>
                </a:lnTo>
                <a:close/>
              </a:path>
            </a:pathLst>
          </a:custGeom>
          <a:noFill/>
          <a:ln w="28575" cap="flat">
            <a:solidFill>
              <a:srgbClr val="FF0000"/>
            </a:solidFill>
            <a:custDash>
              <a:ds d="300000" sp="300000"/>
            </a:custDash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" name="TextBox 10">
            <a:extLst>
              <a:ext uri="{FF2B5EF4-FFF2-40B4-BE49-F238E27FC236}">
                <a16:creationId xmlns:a16="http://schemas.microsoft.com/office/drawing/2014/main" id="{F9075435-3C9B-7ED2-3B62-1A8C1EE2AFDE}"/>
              </a:ext>
            </a:extLst>
          </p:cNvPr>
          <p:cNvSpPr txBox="1"/>
          <p:nvPr/>
        </p:nvSpPr>
        <p:spPr>
          <a:xfrm>
            <a:off x="829095" y="963905"/>
            <a:ext cx="1477514" cy="369335"/>
          </a:xfrm>
          <a:prstGeom prst="rect">
            <a:avLst/>
          </a:prstGeom>
          <a:noFill/>
          <a:ln w="9528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M2 x 25 BOLT </a:t>
            </a:r>
          </a:p>
        </p:txBody>
      </p:sp>
      <p:cxnSp>
        <p:nvCxnSpPr>
          <p:cNvPr id="5" name="Straight Connector 11">
            <a:extLst>
              <a:ext uri="{FF2B5EF4-FFF2-40B4-BE49-F238E27FC236}">
                <a16:creationId xmlns:a16="http://schemas.microsoft.com/office/drawing/2014/main" id="{B94237EB-1614-C222-9F9F-F6FBBEFC2689}"/>
              </a:ext>
            </a:extLst>
          </p:cNvPr>
          <p:cNvCxnSpPr>
            <a:stCxn id="4" idx="3"/>
          </p:cNvCxnSpPr>
          <p:nvPr/>
        </p:nvCxnSpPr>
        <p:spPr>
          <a:xfrm>
            <a:off x="2306619" y="1148568"/>
            <a:ext cx="967097" cy="261263"/>
          </a:xfrm>
          <a:prstGeom prst="straightConnector1">
            <a:avLst/>
          </a:prstGeom>
          <a:noFill/>
          <a:ln w="6345" cap="flat">
            <a:solidFill>
              <a:srgbClr val="000000"/>
            </a:solidFill>
            <a:prstDash val="solid"/>
            <a:miter/>
          </a:ln>
        </p:spPr>
      </p:cxnSp>
      <p:sp>
        <p:nvSpPr>
          <p:cNvPr id="6" name="TextBox 15">
            <a:extLst>
              <a:ext uri="{FF2B5EF4-FFF2-40B4-BE49-F238E27FC236}">
                <a16:creationId xmlns:a16="http://schemas.microsoft.com/office/drawing/2014/main" id="{5FE4060A-F00E-480E-C8D5-F0529D1E8546}"/>
              </a:ext>
            </a:extLst>
          </p:cNvPr>
          <p:cNvSpPr txBox="1"/>
          <p:nvPr/>
        </p:nvSpPr>
        <p:spPr>
          <a:xfrm>
            <a:off x="1339513" y="5709431"/>
            <a:ext cx="967106" cy="369335"/>
          </a:xfrm>
          <a:prstGeom prst="rect">
            <a:avLst/>
          </a:prstGeom>
          <a:noFill/>
          <a:ln w="9528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M2 NUT </a:t>
            </a:r>
          </a:p>
        </p:txBody>
      </p:sp>
      <p:cxnSp>
        <p:nvCxnSpPr>
          <p:cNvPr id="7" name="Straight Connector 16">
            <a:extLst>
              <a:ext uri="{FF2B5EF4-FFF2-40B4-BE49-F238E27FC236}">
                <a16:creationId xmlns:a16="http://schemas.microsoft.com/office/drawing/2014/main" id="{6A5221E7-0F30-6756-2E56-C7EB9CD578B6}"/>
              </a:ext>
            </a:extLst>
          </p:cNvPr>
          <p:cNvCxnSpPr>
            <a:stCxn id="6" idx="3"/>
          </p:cNvCxnSpPr>
          <p:nvPr/>
        </p:nvCxnSpPr>
        <p:spPr>
          <a:xfrm>
            <a:off x="2306619" y="5894094"/>
            <a:ext cx="967097" cy="261253"/>
          </a:xfrm>
          <a:prstGeom prst="straightConnector1">
            <a:avLst/>
          </a:prstGeom>
          <a:noFill/>
          <a:ln w="6345" cap="flat">
            <a:solidFill>
              <a:srgbClr val="000000"/>
            </a:solidFill>
            <a:prstDash val="solid"/>
            <a:miter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BA560FB-A745-226F-1586-945DB49B1A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3807" y="571252"/>
            <a:ext cx="7224386" cy="5715495"/>
          </a:xfrm>
          <a:prstGeom prst="rect">
            <a:avLst/>
          </a:prstGeom>
        </p:spPr>
      </p:pic>
      <p:sp>
        <p:nvSpPr>
          <p:cNvPr id="6" name="TextBox 4">
            <a:extLst>
              <a:ext uri="{FF2B5EF4-FFF2-40B4-BE49-F238E27FC236}">
                <a16:creationId xmlns:a16="http://schemas.microsoft.com/office/drawing/2014/main" id="{9B8E12FF-DFD9-F1C2-E70D-5441EB02A318}"/>
              </a:ext>
            </a:extLst>
          </p:cNvPr>
          <p:cNvSpPr txBox="1"/>
          <p:nvPr/>
        </p:nvSpPr>
        <p:spPr>
          <a:xfrm>
            <a:off x="2776909" y="1055078"/>
            <a:ext cx="1477514" cy="369335"/>
          </a:xfrm>
          <a:prstGeom prst="rect">
            <a:avLst/>
          </a:prstGeom>
          <a:noFill/>
          <a:ln w="9528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M2 x 10 BOLT </a:t>
            </a:r>
          </a:p>
        </p:txBody>
      </p:sp>
      <p:cxnSp>
        <p:nvCxnSpPr>
          <p:cNvPr id="7" name="Straight Connector 5">
            <a:extLst>
              <a:ext uri="{FF2B5EF4-FFF2-40B4-BE49-F238E27FC236}">
                <a16:creationId xmlns:a16="http://schemas.microsoft.com/office/drawing/2014/main" id="{5ACFA46B-1541-A843-6201-8984CBA38982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4254423" y="1239746"/>
            <a:ext cx="1182816" cy="108085"/>
          </a:xfrm>
          <a:prstGeom prst="straightConnector1">
            <a:avLst/>
          </a:prstGeom>
          <a:noFill/>
          <a:ln w="6345" cap="flat">
            <a:solidFill>
              <a:srgbClr val="000000"/>
            </a:solidFill>
            <a:prstDash val="solid"/>
            <a:miter/>
          </a:ln>
        </p:spPr>
      </p:cxnSp>
      <p:sp>
        <p:nvSpPr>
          <p:cNvPr id="8" name="TextBox 6">
            <a:extLst>
              <a:ext uri="{FF2B5EF4-FFF2-40B4-BE49-F238E27FC236}">
                <a16:creationId xmlns:a16="http://schemas.microsoft.com/office/drawing/2014/main" id="{B5AD5422-4B7D-01DA-5DDB-D423AFD5411B}"/>
              </a:ext>
            </a:extLst>
          </p:cNvPr>
          <p:cNvSpPr txBox="1"/>
          <p:nvPr/>
        </p:nvSpPr>
        <p:spPr>
          <a:xfrm>
            <a:off x="3287326" y="5064252"/>
            <a:ext cx="967106" cy="369335"/>
          </a:xfrm>
          <a:prstGeom prst="rect">
            <a:avLst/>
          </a:prstGeom>
          <a:noFill/>
          <a:ln w="9528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M2 NUT </a:t>
            </a:r>
          </a:p>
        </p:txBody>
      </p:sp>
      <p:cxnSp>
        <p:nvCxnSpPr>
          <p:cNvPr id="9" name="Straight Connector 7">
            <a:extLst>
              <a:ext uri="{FF2B5EF4-FFF2-40B4-BE49-F238E27FC236}">
                <a16:creationId xmlns:a16="http://schemas.microsoft.com/office/drawing/2014/main" id="{98C40022-0C30-C66B-A4A2-33F0A9F30C95}"/>
              </a:ext>
            </a:extLst>
          </p:cNvPr>
          <p:cNvCxnSpPr>
            <a:stCxn id="8" idx="3"/>
          </p:cNvCxnSpPr>
          <p:nvPr/>
        </p:nvCxnSpPr>
        <p:spPr>
          <a:xfrm>
            <a:off x="4254423" y="5248916"/>
            <a:ext cx="967106" cy="261253"/>
          </a:xfrm>
          <a:prstGeom prst="straightConnector1">
            <a:avLst/>
          </a:prstGeom>
          <a:noFill/>
          <a:ln w="6345" cap="flat">
            <a:solidFill>
              <a:srgbClr val="000000"/>
            </a:solidFill>
            <a:prstDash val="solid"/>
            <a:miter/>
          </a:ln>
        </p:spPr>
      </p:cxnSp>
    </p:spTree>
    <p:extLst>
      <p:ext uri="{BB962C8B-B14F-4D97-AF65-F5344CB8AC3E}">
        <p14:creationId xmlns:p14="http://schemas.microsoft.com/office/powerpoint/2010/main" val="3884265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11684A92-E6C7-B136-B539-C07C920F6A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80" y="348624"/>
            <a:ext cx="6104150" cy="580694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" name="Picture 6">
            <a:extLst>
              <a:ext uri="{FF2B5EF4-FFF2-40B4-BE49-F238E27FC236}">
                <a16:creationId xmlns:a16="http://schemas.microsoft.com/office/drawing/2014/main" id="{3BD6DB7F-FD83-C1A3-2A82-1FBC517944A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2106" t="6731" r="8331" b="6444"/>
          <a:stretch>
            <a:fillRect/>
          </a:stretch>
        </p:blipFill>
        <p:spPr>
          <a:xfrm>
            <a:off x="7086554" y="857862"/>
            <a:ext cx="4758811" cy="5142274"/>
          </a:xfrm>
          <a:prstGeom prst="rect">
            <a:avLst/>
          </a:prstGeom>
          <a:noFill/>
          <a:ln w="19046" cap="flat">
            <a:solidFill>
              <a:srgbClr val="FF0000"/>
            </a:solidFill>
            <a:prstDash val="solid"/>
            <a:miter/>
          </a:ln>
        </p:spPr>
      </p:pic>
      <p:sp>
        <p:nvSpPr>
          <p:cNvPr id="4" name="TextBox 10">
            <a:extLst>
              <a:ext uri="{FF2B5EF4-FFF2-40B4-BE49-F238E27FC236}">
                <a16:creationId xmlns:a16="http://schemas.microsoft.com/office/drawing/2014/main" id="{35DEB49C-5A09-110D-7D1A-55B8D0FE3900}"/>
              </a:ext>
            </a:extLst>
          </p:cNvPr>
          <p:cNvSpPr txBox="1"/>
          <p:nvPr/>
        </p:nvSpPr>
        <p:spPr>
          <a:xfrm>
            <a:off x="3516581" y="592083"/>
            <a:ext cx="1483897" cy="369335"/>
          </a:xfrm>
          <a:prstGeom prst="rect">
            <a:avLst/>
          </a:prstGeom>
          <a:noFill/>
          <a:ln w="9528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M4 x </a:t>
            </a:r>
            <a:r>
              <a:rPr lang="en-US" sz="1800" b="0" i="0" u="none" strike="noStrike" kern="0" cap="none" spc="0" baseline="0">
                <a:solidFill>
                  <a:srgbClr val="000000"/>
                </a:solidFill>
                <a:uFillTx/>
                <a:latin typeface="Calibri"/>
              </a:rPr>
              <a:t>10</a:t>
            </a: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 BOLT </a:t>
            </a:r>
          </a:p>
        </p:txBody>
      </p:sp>
      <p:cxnSp>
        <p:nvCxnSpPr>
          <p:cNvPr id="5" name="Straight Connector 11">
            <a:extLst>
              <a:ext uri="{FF2B5EF4-FFF2-40B4-BE49-F238E27FC236}">
                <a16:creationId xmlns:a16="http://schemas.microsoft.com/office/drawing/2014/main" id="{FBCC5FD2-89ED-528A-6C20-7FBFB197D241}"/>
              </a:ext>
            </a:extLst>
          </p:cNvPr>
          <p:cNvCxnSpPr>
            <a:stCxn id="4" idx="2"/>
          </p:cNvCxnSpPr>
          <p:nvPr/>
        </p:nvCxnSpPr>
        <p:spPr>
          <a:xfrm flipH="1">
            <a:off x="2674373" y="961418"/>
            <a:ext cx="1584161" cy="356104"/>
          </a:xfrm>
          <a:prstGeom prst="straightConnector1">
            <a:avLst/>
          </a:prstGeom>
          <a:noFill/>
          <a:ln w="6345" cap="flat">
            <a:solidFill>
              <a:srgbClr val="000000"/>
            </a:solidFill>
            <a:prstDash val="solid"/>
            <a:miter/>
          </a:ln>
        </p:spPr>
      </p:cxnSp>
      <p:sp>
        <p:nvSpPr>
          <p:cNvPr id="6" name="TextBox 10">
            <a:extLst>
              <a:ext uri="{FF2B5EF4-FFF2-40B4-BE49-F238E27FC236}">
                <a16:creationId xmlns:a16="http://schemas.microsoft.com/office/drawing/2014/main" id="{B13E5762-285E-5AA7-9394-92705C9DFE55}"/>
              </a:ext>
            </a:extLst>
          </p:cNvPr>
          <p:cNvSpPr txBox="1"/>
          <p:nvPr/>
        </p:nvSpPr>
        <p:spPr>
          <a:xfrm>
            <a:off x="2011478" y="5919020"/>
            <a:ext cx="1170038" cy="369335"/>
          </a:xfrm>
          <a:prstGeom prst="rect">
            <a:avLst/>
          </a:prstGeom>
          <a:noFill/>
          <a:ln w="9528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M4 NUT</a:t>
            </a:r>
          </a:p>
        </p:txBody>
      </p:sp>
      <p:cxnSp>
        <p:nvCxnSpPr>
          <p:cNvPr id="7" name="Straight Connector 11">
            <a:extLst>
              <a:ext uri="{FF2B5EF4-FFF2-40B4-BE49-F238E27FC236}">
                <a16:creationId xmlns:a16="http://schemas.microsoft.com/office/drawing/2014/main" id="{D58A1D5C-C47A-5201-2C99-D06EAC93E9D9}"/>
              </a:ext>
            </a:extLst>
          </p:cNvPr>
          <p:cNvCxnSpPr>
            <a:endCxn id="6" idx="3"/>
          </p:cNvCxnSpPr>
          <p:nvPr/>
        </p:nvCxnSpPr>
        <p:spPr>
          <a:xfrm flipH="1">
            <a:off x="3181517" y="5702710"/>
            <a:ext cx="967691" cy="400974"/>
          </a:xfrm>
          <a:prstGeom prst="straightConnector1">
            <a:avLst/>
          </a:prstGeom>
          <a:noFill/>
          <a:ln w="6345" cap="flat">
            <a:solidFill>
              <a:srgbClr val="000000"/>
            </a:solidFill>
            <a:prstDash val="solid"/>
            <a:miter/>
          </a:ln>
        </p:spPr>
      </p:cxnSp>
      <p:sp>
        <p:nvSpPr>
          <p:cNvPr id="8" name="Oval 14">
            <a:extLst>
              <a:ext uri="{FF2B5EF4-FFF2-40B4-BE49-F238E27FC236}">
                <a16:creationId xmlns:a16="http://schemas.microsoft.com/office/drawing/2014/main" id="{831DDAE9-C864-6C90-1C2C-B80DDB3A494D}"/>
              </a:ext>
            </a:extLst>
          </p:cNvPr>
          <p:cNvSpPr/>
          <p:nvPr/>
        </p:nvSpPr>
        <p:spPr>
          <a:xfrm>
            <a:off x="2232699" y="2222092"/>
            <a:ext cx="314635" cy="88486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noFill/>
          <a:ln w="28575" cap="flat">
            <a:solidFill>
              <a:srgbClr val="FF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9" name="Oval 15">
            <a:extLst>
              <a:ext uri="{FF2B5EF4-FFF2-40B4-BE49-F238E27FC236}">
                <a16:creationId xmlns:a16="http://schemas.microsoft.com/office/drawing/2014/main" id="{84F19446-E9E0-97F2-04B4-57B6CA8B17BA}"/>
              </a:ext>
            </a:extLst>
          </p:cNvPr>
          <p:cNvSpPr/>
          <p:nvPr/>
        </p:nvSpPr>
        <p:spPr>
          <a:xfrm>
            <a:off x="4307692" y="3001609"/>
            <a:ext cx="314635" cy="88486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noFill/>
          <a:ln w="28575" cap="flat">
            <a:solidFill>
              <a:srgbClr val="FF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cxnSp>
        <p:nvCxnSpPr>
          <p:cNvPr id="10" name="Straight Connector 16">
            <a:extLst>
              <a:ext uri="{FF2B5EF4-FFF2-40B4-BE49-F238E27FC236}">
                <a16:creationId xmlns:a16="http://schemas.microsoft.com/office/drawing/2014/main" id="{A47E913C-B56D-6036-4D0B-E6E4935A3A86}"/>
              </a:ext>
            </a:extLst>
          </p:cNvPr>
          <p:cNvCxnSpPr>
            <a:stCxn id="3" idx="1"/>
            <a:endCxn id="11" idx="2"/>
          </p:cNvCxnSpPr>
          <p:nvPr/>
        </p:nvCxnSpPr>
        <p:spPr>
          <a:xfrm flipH="1" flipV="1">
            <a:off x="6057863" y="718516"/>
            <a:ext cx="1028691" cy="2710483"/>
          </a:xfrm>
          <a:prstGeom prst="straightConnector1">
            <a:avLst/>
          </a:prstGeom>
          <a:noFill/>
          <a:ln w="6345" cap="flat">
            <a:solidFill>
              <a:srgbClr val="FF0000"/>
            </a:solidFill>
            <a:prstDash val="solid"/>
            <a:miter/>
          </a:ln>
        </p:spPr>
      </p:cxnSp>
      <p:sp>
        <p:nvSpPr>
          <p:cNvPr id="11" name="TextBox 17">
            <a:extLst>
              <a:ext uri="{FF2B5EF4-FFF2-40B4-BE49-F238E27FC236}">
                <a16:creationId xmlns:a16="http://schemas.microsoft.com/office/drawing/2014/main" id="{6D142A6B-CF70-BB3F-5E7F-FF15ABBA5B81}"/>
              </a:ext>
            </a:extLst>
          </p:cNvPr>
          <p:cNvSpPr txBox="1"/>
          <p:nvPr/>
        </p:nvSpPr>
        <p:spPr>
          <a:xfrm>
            <a:off x="5497519" y="349181"/>
            <a:ext cx="1120688" cy="369335"/>
          </a:xfrm>
          <a:prstGeom prst="rect">
            <a:avLst/>
          </a:prstGeom>
          <a:noFill/>
          <a:ln w="9528" cap="flat">
            <a:solidFill>
              <a:srgbClr val="FF0000"/>
            </a:solidFill>
            <a:prstDash val="solid"/>
            <a:miter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TOP VIEW</a:t>
            </a:r>
          </a:p>
        </p:txBody>
      </p:sp>
      <p:sp>
        <p:nvSpPr>
          <p:cNvPr id="12" name="Arrow: Down 22">
            <a:extLst>
              <a:ext uri="{FF2B5EF4-FFF2-40B4-BE49-F238E27FC236}">
                <a16:creationId xmlns:a16="http://schemas.microsoft.com/office/drawing/2014/main" id="{A4FA3448-2A97-40E9-F251-F1030C2313E2}"/>
              </a:ext>
            </a:extLst>
          </p:cNvPr>
          <p:cNvSpPr/>
          <p:nvPr/>
        </p:nvSpPr>
        <p:spPr>
          <a:xfrm rot="840598">
            <a:off x="5365680" y="832114"/>
            <a:ext cx="530946" cy="757086"/>
          </a:xfrm>
          <a:custGeom>
            <a:avLst>
              <a:gd name="f0" fmla="val 14026"/>
              <a:gd name="f1" fmla="val 54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val 10800"/>
              <a:gd name="f10" fmla="+- 0 0 -270"/>
              <a:gd name="f11" fmla="+- 0 0 -90"/>
              <a:gd name="f12" fmla="*/ f5 1 21600"/>
              <a:gd name="f13" fmla="*/ f6 1 21600"/>
              <a:gd name="f14" fmla="val f7"/>
              <a:gd name="f15" fmla="val f8"/>
              <a:gd name="f16" fmla="pin 0 f1 10800"/>
              <a:gd name="f17" fmla="pin 0 f0 21600"/>
              <a:gd name="f18" fmla="*/ f10 f2 1"/>
              <a:gd name="f19" fmla="*/ f11 f2 1"/>
              <a:gd name="f20" fmla="+- f15 0 f14"/>
              <a:gd name="f21" fmla="val f16"/>
              <a:gd name="f22" fmla="val f17"/>
              <a:gd name="f23" fmla="*/ f16 f12 1"/>
              <a:gd name="f24" fmla="*/ f17 f13 1"/>
              <a:gd name="f25" fmla="*/ f18 1 f4"/>
              <a:gd name="f26" fmla="*/ f19 1 f4"/>
              <a:gd name="f27" fmla="*/ f20 1 21600"/>
              <a:gd name="f28" fmla="+- 21600 0 f21"/>
              <a:gd name="f29" fmla="+- 21600 0 f22"/>
              <a:gd name="f30" fmla="*/ f21 f12 1"/>
              <a:gd name="f31" fmla="*/ f22 f13 1"/>
              <a:gd name="f32" fmla="+- f25 0 f3"/>
              <a:gd name="f33" fmla="+- f26 0 f3"/>
              <a:gd name="f34" fmla="*/ 0 f27 1"/>
              <a:gd name="f35" fmla="*/ 21600 f27 1"/>
              <a:gd name="f36" fmla="*/ f29 f21 1"/>
              <a:gd name="f37" fmla="*/ f28 f12 1"/>
              <a:gd name="f38" fmla="*/ f36 1 10800"/>
              <a:gd name="f39" fmla="*/ f34 1 f27"/>
              <a:gd name="f40" fmla="*/ f35 1 f27"/>
              <a:gd name="f41" fmla="+- f22 f38 0"/>
              <a:gd name="f42" fmla="*/ f39 f13 1"/>
              <a:gd name="f43" fmla="*/ f39 f12 1"/>
              <a:gd name="f44" fmla="*/ f40 f12 1"/>
              <a:gd name="f45" fmla="*/ f41 f13 1"/>
            </a:gdLst>
            <a:ahLst>
              <a:ahXY gdRefX="f1" minX="f7" maxX="f9" gdRefY="f0" minY="f7" maxY="f8">
                <a:pos x="f23" y="f24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43" y="f31"/>
              </a:cxn>
              <a:cxn ang="f33">
                <a:pos x="f44" y="f31"/>
              </a:cxn>
            </a:cxnLst>
            <a:rect l="f30" t="f42" r="f37" b="f45"/>
            <a:pathLst>
              <a:path w="21600" h="21600">
                <a:moveTo>
                  <a:pt x="f21" y="f7"/>
                </a:moveTo>
                <a:lnTo>
                  <a:pt x="f21" y="f22"/>
                </a:lnTo>
                <a:lnTo>
                  <a:pt x="f7" y="f22"/>
                </a:lnTo>
                <a:lnTo>
                  <a:pt x="f9" y="f8"/>
                </a:lnTo>
                <a:lnTo>
                  <a:pt x="f8" y="f22"/>
                </a:lnTo>
                <a:lnTo>
                  <a:pt x="f28" y="f22"/>
                </a:lnTo>
                <a:lnTo>
                  <a:pt x="f28" y="f7"/>
                </a:lnTo>
                <a:close/>
              </a:path>
            </a:pathLst>
          </a:custGeom>
          <a:solidFill>
            <a:srgbClr val="FF0000"/>
          </a:solidFill>
          <a:ln w="12701" cap="flat">
            <a:solidFill>
              <a:srgbClr val="FF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omputer parts on a white background&#10;&#10;Description automatically generated">
            <a:extLst>
              <a:ext uri="{FF2B5EF4-FFF2-40B4-BE49-F238E27FC236}">
                <a16:creationId xmlns:a16="http://schemas.microsoft.com/office/drawing/2014/main" id="{B102BE1A-26CE-A6A8-FD7B-5661B66F8E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10774" y="1143000"/>
            <a:ext cx="8570452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9763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13736EB-AA42-DFFF-C23E-F767321169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74738" y="668215"/>
            <a:ext cx="8131245" cy="5875529"/>
          </a:xfrm>
          <a:prstGeom prst="rect">
            <a:avLst/>
          </a:prstGeom>
        </p:spPr>
      </p:pic>
      <p:sp>
        <p:nvSpPr>
          <p:cNvPr id="6" name="TextBox 4">
            <a:extLst>
              <a:ext uri="{FF2B5EF4-FFF2-40B4-BE49-F238E27FC236}">
                <a16:creationId xmlns:a16="http://schemas.microsoft.com/office/drawing/2014/main" id="{7D519180-C389-7637-62BF-149E74FC0335}"/>
              </a:ext>
            </a:extLst>
          </p:cNvPr>
          <p:cNvSpPr txBox="1"/>
          <p:nvPr/>
        </p:nvSpPr>
        <p:spPr>
          <a:xfrm>
            <a:off x="5071458" y="5510051"/>
            <a:ext cx="1477514" cy="369335"/>
          </a:xfrm>
          <a:prstGeom prst="rect">
            <a:avLst/>
          </a:prstGeom>
          <a:noFill/>
          <a:ln w="9528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M4 x 10 BOLT </a:t>
            </a:r>
          </a:p>
        </p:txBody>
      </p:sp>
      <p:cxnSp>
        <p:nvCxnSpPr>
          <p:cNvPr id="7" name="Straight Connector 5">
            <a:extLst>
              <a:ext uri="{FF2B5EF4-FFF2-40B4-BE49-F238E27FC236}">
                <a16:creationId xmlns:a16="http://schemas.microsoft.com/office/drawing/2014/main" id="{26BEC788-CBD1-D2AF-F4F8-2D1D5C85F31D}"/>
              </a:ext>
            </a:extLst>
          </p:cNvPr>
          <p:cNvCxnSpPr>
            <a:stCxn id="6" idx="3"/>
          </p:cNvCxnSpPr>
          <p:nvPr/>
        </p:nvCxnSpPr>
        <p:spPr>
          <a:xfrm>
            <a:off x="6548973" y="5694714"/>
            <a:ext cx="967106" cy="261263"/>
          </a:xfrm>
          <a:prstGeom prst="straightConnector1">
            <a:avLst/>
          </a:prstGeom>
          <a:noFill/>
          <a:ln w="6345" cap="flat">
            <a:solidFill>
              <a:srgbClr val="000000"/>
            </a:solidFill>
            <a:prstDash val="solid"/>
            <a:miter/>
          </a:ln>
        </p:spPr>
      </p:cxnSp>
      <p:sp>
        <p:nvSpPr>
          <p:cNvPr id="8" name="TextBox 6">
            <a:extLst>
              <a:ext uri="{FF2B5EF4-FFF2-40B4-BE49-F238E27FC236}">
                <a16:creationId xmlns:a16="http://schemas.microsoft.com/office/drawing/2014/main" id="{8E7FC014-64DC-C6CF-0609-5198F82F75FB}"/>
              </a:ext>
            </a:extLst>
          </p:cNvPr>
          <p:cNvSpPr txBox="1"/>
          <p:nvPr/>
        </p:nvSpPr>
        <p:spPr>
          <a:xfrm>
            <a:off x="8635562" y="1554780"/>
            <a:ext cx="967106" cy="369335"/>
          </a:xfrm>
          <a:prstGeom prst="rect">
            <a:avLst/>
          </a:prstGeom>
          <a:noFill/>
          <a:ln w="9528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M4 NUT </a:t>
            </a:r>
          </a:p>
        </p:txBody>
      </p:sp>
      <p:cxnSp>
        <p:nvCxnSpPr>
          <p:cNvPr id="9" name="Straight Connector 7">
            <a:extLst>
              <a:ext uri="{FF2B5EF4-FFF2-40B4-BE49-F238E27FC236}">
                <a16:creationId xmlns:a16="http://schemas.microsoft.com/office/drawing/2014/main" id="{90B56359-4741-F699-AE12-3FCA3F3F3472}"/>
              </a:ext>
            </a:extLst>
          </p:cNvPr>
          <p:cNvCxnSpPr>
            <a:endCxn id="8" idx="1"/>
          </p:cNvCxnSpPr>
          <p:nvPr/>
        </p:nvCxnSpPr>
        <p:spPr>
          <a:xfrm flipV="1">
            <a:off x="8005916" y="1739452"/>
            <a:ext cx="629646" cy="482639"/>
          </a:xfrm>
          <a:prstGeom prst="straightConnector1">
            <a:avLst/>
          </a:prstGeom>
          <a:noFill/>
          <a:ln w="6345" cap="flat">
            <a:solidFill>
              <a:srgbClr val="000000"/>
            </a:solidFill>
            <a:prstDash val="solid"/>
            <a:miter/>
          </a:ln>
        </p:spPr>
      </p:cxnSp>
    </p:spTree>
    <p:extLst>
      <p:ext uri="{BB962C8B-B14F-4D97-AF65-F5344CB8AC3E}">
        <p14:creationId xmlns:p14="http://schemas.microsoft.com/office/powerpoint/2010/main" val="32573146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BF209BE4-51E2-D60E-9CD8-9E18B28B7C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180" y="223790"/>
            <a:ext cx="8708032" cy="6255666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Oval 4">
            <a:extLst>
              <a:ext uri="{FF2B5EF4-FFF2-40B4-BE49-F238E27FC236}">
                <a16:creationId xmlns:a16="http://schemas.microsoft.com/office/drawing/2014/main" id="{C9E21923-CCA4-57A5-A1A3-8ABCEF147AF1}"/>
              </a:ext>
            </a:extLst>
          </p:cNvPr>
          <p:cNvSpPr/>
          <p:nvPr/>
        </p:nvSpPr>
        <p:spPr>
          <a:xfrm>
            <a:off x="4650263" y="4946035"/>
            <a:ext cx="531842" cy="513179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noFill/>
          <a:ln w="38103" cap="flat">
            <a:solidFill>
              <a:srgbClr val="FF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1</a:t>
            </a:r>
          </a:p>
        </p:txBody>
      </p:sp>
      <p:sp>
        <p:nvSpPr>
          <p:cNvPr id="4" name="Oval 5">
            <a:extLst>
              <a:ext uri="{FF2B5EF4-FFF2-40B4-BE49-F238E27FC236}">
                <a16:creationId xmlns:a16="http://schemas.microsoft.com/office/drawing/2014/main" id="{F438D522-3077-881C-9856-17665C300287}"/>
              </a:ext>
            </a:extLst>
          </p:cNvPr>
          <p:cNvSpPr/>
          <p:nvPr/>
        </p:nvSpPr>
        <p:spPr>
          <a:xfrm>
            <a:off x="1315263" y="1936196"/>
            <a:ext cx="531842" cy="513179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noFill/>
          <a:ln w="38103" cap="flat">
            <a:solidFill>
              <a:srgbClr val="FF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2</a:t>
            </a:r>
          </a:p>
        </p:txBody>
      </p:sp>
      <p:sp>
        <p:nvSpPr>
          <p:cNvPr id="5" name="Oval 6">
            <a:extLst>
              <a:ext uri="{FF2B5EF4-FFF2-40B4-BE49-F238E27FC236}">
                <a16:creationId xmlns:a16="http://schemas.microsoft.com/office/drawing/2014/main" id="{1E1A244D-787A-7064-D13B-EF2C7A9C32E6}"/>
              </a:ext>
            </a:extLst>
          </p:cNvPr>
          <p:cNvSpPr/>
          <p:nvPr/>
        </p:nvSpPr>
        <p:spPr>
          <a:xfrm>
            <a:off x="9166475" y="4432855"/>
            <a:ext cx="531842" cy="513179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noFill/>
          <a:ln w="38103" cap="flat">
            <a:solidFill>
              <a:srgbClr val="FF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3</a:t>
            </a:r>
          </a:p>
        </p:txBody>
      </p:sp>
      <p:sp>
        <p:nvSpPr>
          <p:cNvPr id="6" name="Oval 7">
            <a:extLst>
              <a:ext uri="{FF2B5EF4-FFF2-40B4-BE49-F238E27FC236}">
                <a16:creationId xmlns:a16="http://schemas.microsoft.com/office/drawing/2014/main" id="{DD6A4722-F2C5-472A-D35C-306D72A5A105}"/>
              </a:ext>
            </a:extLst>
          </p:cNvPr>
          <p:cNvSpPr/>
          <p:nvPr/>
        </p:nvSpPr>
        <p:spPr>
          <a:xfrm>
            <a:off x="7324408" y="1936196"/>
            <a:ext cx="531842" cy="513179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noFill/>
          <a:ln w="38103" cap="flat">
            <a:solidFill>
              <a:srgbClr val="FF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4</a:t>
            </a:r>
          </a:p>
        </p:txBody>
      </p:sp>
      <p:sp>
        <p:nvSpPr>
          <p:cNvPr id="7" name="Oval 8">
            <a:extLst>
              <a:ext uri="{FF2B5EF4-FFF2-40B4-BE49-F238E27FC236}">
                <a16:creationId xmlns:a16="http://schemas.microsoft.com/office/drawing/2014/main" id="{EBF1FEAF-F99A-AAC5-4A4B-B69D96DE1065}"/>
              </a:ext>
            </a:extLst>
          </p:cNvPr>
          <p:cNvSpPr/>
          <p:nvPr/>
        </p:nvSpPr>
        <p:spPr>
          <a:xfrm>
            <a:off x="5564160" y="223790"/>
            <a:ext cx="531842" cy="513179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noFill/>
          <a:ln w="38103" cap="flat">
            <a:solidFill>
              <a:srgbClr val="FF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5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DDB8BA20-CD03-3A8E-1C0F-6CE2457C0C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5449" y="380737"/>
            <a:ext cx="9701098" cy="609652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extBox 4">
            <a:extLst>
              <a:ext uri="{FF2B5EF4-FFF2-40B4-BE49-F238E27FC236}">
                <a16:creationId xmlns:a16="http://schemas.microsoft.com/office/drawing/2014/main" id="{F50681FF-19E1-0AF2-F14E-2A43C8AC2C5F}"/>
              </a:ext>
            </a:extLst>
          </p:cNvPr>
          <p:cNvSpPr txBox="1"/>
          <p:nvPr/>
        </p:nvSpPr>
        <p:spPr>
          <a:xfrm>
            <a:off x="4107429" y="5574282"/>
            <a:ext cx="1477514" cy="369335"/>
          </a:xfrm>
          <a:prstGeom prst="rect">
            <a:avLst/>
          </a:prstGeom>
          <a:noFill/>
          <a:ln w="9528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M2 x 10 BOLT </a:t>
            </a:r>
          </a:p>
        </p:txBody>
      </p:sp>
      <p:cxnSp>
        <p:nvCxnSpPr>
          <p:cNvPr id="4" name="Straight Connector 5">
            <a:extLst>
              <a:ext uri="{FF2B5EF4-FFF2-40B4-BE49-F238E27FC236}">
                <a16:creationId xmlns:a16="http://schemas.microsoft.com/office/drawing/2014/main" id="{9133233B-2675-9E9B-EBAE-70088659CD41}"/>
              </a:ext>
            </a:extLst>
          </p:cNvPr>
          <p:cNvCxnSpPr>
            <a:stCxn id="3" idx="3"/>
          </p:cNvCxnSpPr>
          <p:nvPr/>
        </p:nvCxnSpPr>
        <p:spPr>
          <a:xfrm>
            <a:off x="5584954" y="5758955"/>
            <a:ext cx="967096" cy="261253"/>
          </a:xfrm>
          <a:prstGeom prst="straightConnector1">
            <a:avLst/>
          </a:prstGeom>
          <a:noFill/>
          <a:ln w="6345" cap="flat">
            <a:solidFill>
              <a:srgbClr val="000000"/>
            </a:solidFill>
            <a:prstDash val="solid"/>
            <a:miter/>
          </a:ln>
        </p:spPr>
      </p:cxnSp>
      <p:sp>
        <p:nvSpPr>
          <p:cNvPr id="5" name="TextBox 6">
            <a:extLst>
              <a:ext uri="{FF2B5EF4-FFF2-40B4-BE49-F238E27FC236}">
                <a16:creationId xmlns:a16="http://schemas.microsoft.com/office/drawing/2014/main" id="{DB0B375D-8616-3E8C-E7DE-C9A5F0E53FB1}"/>
              </a:ext>
            </a:extLst>
          </p:cNvPr>
          <p:cNvSpPr txBox="1"/>
          <p:nvPr/>
        </p:nvSpPr>
        <p:spPr>
          <a:xfrm>
            <a:off x="8553352" y="1831890"/>
            <a:ext cx="976606" cy="369335"/>
          </a:xfrm>
          <a:prstGeom prst="rect">
            <a:avLst/>
          </a:prstGeom>
          <a:noFill/>
          <a:ln w="9528" cap="flat">
            <a:solidFill>
              <a:srgbClr val="FF0000"/>
            </a:solidFill>
            <a:prstDash val="solid"/>
            <a:miter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M2 NUT </a:t>
            </a:r>
          </a:p>
        </p:txBody>
      </p:sp>
      <p:cxnSp>
        <p:nvCxnSpPr>
          <p:cNvPr id="6" name="Straight Connector 7">
            <a:extLst>
              <a:ext uri="{FF2B5EF4-FFF2-40B4-BE49-F238E27FC236}">
                <a16:creationId xmlns:a16="http://schemas.microsoft.com/office/drawing/2014/main" id="{9AE7F324-8866-2E34-9167-B042EE5259E7}"/>
              </a:ext>
            </a:extLst>
          </p:cNvPr>
          <p:cNvCxnSpPr>
            <a:endCxn id="5" idx="1"/>
          </p:cNvCxnSpPr>
          <p:nvPr/>
        </p:nvCxnSpPr>
        <p:spPr>
          <a:xfrm flipV="1">
            <a:off x="7640049" y="2016562"/>
            <a:ext cx="913303" cy="642412"/>
          </a:xfrm>
          <a:prstGeom prst="straightConnector1">
            <a:avLst/>
          </a:prstGeom>
          <a:noFill/>
          <a:ln w="6345" cap="flat">
            <a:solidFill>
              <a:srgbClr val="FF0000"/>
            </a:solidFill>
            <a:prstDash val="solid"/>
            <a:miter/>
          </a:ln>
        </p:spPr>
      </p:cxnSp>
      <p:sp>
        <p:nvSpPr>
          <p:cNvPr id="7" name="TextBox 8">
            <a:extLst>
              <a:ext uri="{FF2B5EF4-FFF2-40B4-BE49-F238E27FC236}">
                <a16:creationId xmlns:a16="http://schemas.microsoft.com/office/drawing/2014/main" id="{3A757D28-F61A-F77E-6A9D-4E5AF3337214}"/>
              </a:ext>
            </a:extLst>
          </p:cNvPr>
          <p:cNvSpPr txBox="1"/>
          <p:nvPr/>
        </p:nvSpPr>
        <p:spPr>
          <a:xfrm>
            <a:off x="3332988" y="4616348"/>
            <a:ext cx="2251956" cy="369335"/>
          </a:xfrm>
          <a:prstGeom prst="rect">
            <a:avLst/>
          </a:prstGeom>
          <a:noFill/>
          <a:ln w="9528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M2 NUT AS A SPACER </a:t>
            </a:r>
          </a:p>
        </p:txBody>
      </p:sp>
      <p:cxnSp>
        <p:nvCxnSpPr>
          <p:cNvPr id="8" name="Straight Connector 9">
            <a:extLst>
              <a:ext uri="{FF2B5EF4-FFF2-40B4-BE49-F238E27FC236}">
                <a16:creationId xmlns:a16="http://schemas.microsoft.com/office/drawing/2014/main" id="{1D2CA6A9-E3FF-B0F4-9E7B-E761B2531DE0}"/>
              </a:ext>
            </a:extLst>
          </p:cNvPr>
          <p:cNvCxnSpPr/>
          <p:nvPr/>
        </p:nvCxnSpPr>
        <p:spPr>
          <a:xfrm>
            <a:off x="5584954" y="4801011"/>
            <a:ext cx="906298" cy="129653"/>
          </a:xfrm>
          <a:prstGeom prst="straightConnector1">
            <a:avLst/>
          </a:prstGeom>
          <a:noFill/>
          <a:ln w="6345" cap="flat">
            <a:solidFill>
              <a:srgbClr val="000000"/>
            </a:solidFill>
            <a:prstDash val="solid"/>
            <a:miter/>
          </a:ln>
        </p:spPr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7">
            <a:extLst>
              <a:ext uri="{FF2B5EF4-FFF2-40B4-BE49-F238E27FC236}">
                <a16:creationId xmlns:a16="http://schemas.microsoft.com/office/drawing/2014/main" id="{AA7EAD9C-945A-CBBC-DA8F-F55A9B6CE47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872"/>
          <a:stretch>
            <a:fillRect/>
          </a:stretch>
        </p:blipFill>
        <p:spPr>
          <a:xfrm>
            <a:off x="910138" y="151159"/>
            <a:ext cx="10371719" cy="603470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extBox 8">
            <a:extLst>
              <a:ext uri="{FF2B5EF4-FFF2-40B4-BE49-F238E27FC236}">
                <a16:creationId xmlns:a16="http://schemas.microsoft.com/office/drawing/2014/main" id="{605441EC-53E8-DAF1-EDF9-246BA090BB42}"/>
              </a:ext>
            </a:extLst>
          </p:cNvPr>
          <p:cNvSpPr txBox="1"/>
          <p:nvPr/>
        </p:nvSpPr>
        <p:spPr>
          <a:xfrm>
            <a:off x="1540041" y="505800"/>
            <a:ext cx="1505020" cy="369335"/>
          </a:xfrm>
          <a:prstGeom prst="rect">
            <a:avLst/>
          </a:prstGeom>
          <a:noFill/>
          <a:ln w="9528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M2 x 10 BOLT </a:t>
            </a:r>
          </a:p>
        </p:txBody>
      </p:sp>
      <p:cxnSp>
        <p:nvCxnSpPr>
          <p:cNvPr id="4" name="Straight Connector 9">
            <a:extLst>
              <a:ext uri="{FF2B5EF4-FFF2-40B4-BE49-F238E27FC236}">
                <a16:creationId xmlns:a16="http://schemas.microsoft.com/office/drawing/2014/main" id="{87389E44-75B9-D78B-7D3D-A081C237AA32}"/>
              </a:ext>
            </a:extLst>
          </p:cNvPr>
          <p:cNvCxnSpPr>
            <a:stCxn id="3" idx="3"/>
          </p:cNvCxnSpPr>
          <p:nvPr/>
        </p:nvCxnSpPr>
        <p:spPr>
          <a:xfrm>
            <a:off x="3045061" y="690463"/>
            <a:ext cx="744889" cy="1006608"/>
          </a:xfrm>
          <a:prstGeom prst="straightConnector1">
            <a:avLst/>
          </a:prstGeom>
          <a:noFill/>
          <a:ln w="6345" cap="flat">
            <a:solidFill>
              <a:srgbClr val="000000"/>
            </a:solidFill>
            <a:prstDash val="solid"/>
            <a:miter/>
          </a:ln>
        </p:spPr>
      </p:cxnSp>
      <p:sp>
        <p:nvSpPr>
          <p:cNvPr id="5" name="TextBox 10">
            <a:extLst>
              <a:ext uri="{FF2B5EF4-FFF2-40B4-BE49-F238E27FC236}">
                <a16:creationId xmlns:a16="http://schemas.microsoft.com/office/drawing/2014/main" id="{5F86BE86-5445-AF1B-E9BA-B12BF64795C9}"/>
              </a:ext>
            </a:extLst>
          </p:cNvPr>
          <p:cNvSpPr txBox="1"/>
          <p:nvPr/>
        </p:nvSpPr>
        <p:spPr>
          <a:xfrm>
            <a:off x="965716" y="4337648"/>
            <a:ext cx="967444" cy="369335"/>
          </a:xfrm>
          <a:prstGeom prst="rect">
            <a:avLst/>
          </a:prstGeom>
          <a:noFill/>
          <a:ln w="9528" cap="flat">
            <a:solidFill>
              <a:schemeClr val="tx1"/>
            </a:solidFill>
            <a:prstDash val="solid"/>
            <a:miter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M2 NUT </a:t>
            </a:r>
          </a:p>
        </p:txBody>
      </p:sp>
      <p:cxnSp>
        <p:nvCxnSpPr>
          <p:cNvPr id="6" name="Straight Connector 11">
            <a:extLst>
              <a:ext uri="{FF2B5EF4-FFF2-40B4-BE49-F238E27FC236}">
                <a16:creationId xmlns:a16="http://schemas.microsoft.com/office/drawing/2014/main" id="{F7BDEDC0-8530-5794-4AC8-23DF2B0FABDD}"/>
              </a:ext>
            </a:extLst>
          </p:cNvPr>
          <p:cNvCxnSpPr>
            <a:stCxn id="5" idx="3"/>
          </p:cNvCxnSpPr>
          <p:nvPr/>
        </p:nvCxnSpPr>
        <p:spPr>
          <a:xfrm>
            <a:off x="1933160" y="4522311"/>
            <a:ext cx="406368" cy="0"/>
          </a:xfrm>
          <a:prstGeom prst="straightConnector1">
            <a:avLst/>
          </a:prstGeom>
          <a:noFill/>
          <a:ln w="6345" cap="flat">
            <a:solidFill>
              <a:schemeClr val="tx1"/>
            </a:solidFill>
            <a:prstDash val="solid"/>
            <a:miter/>
          </a:ln>
        </p:spPr>
      </p:cxnSp>
      <p:pic>
        <p:nvPicPr>
          <p:cNvPr id="7" name="Picture 12">
            <a:extLst>
              <a:ext uri="{FF2B5EF4-FFF2-40B4-BE49-F238E27FC236}">
                <a16:creationId xmlns:a16="http://schemas.microsoft.com/office/drawing/2014/main" id="{B58B61DB-7C37-0107-BE99-B903C2F710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3835" y="3689485"/>
            <a:ext cx="2016873" cy="2807107"/>
          </a:xfrm>
          <a:prstGeom prst="rect">
            <a:avLst/>
          </a:prstGeom>
          <a:noFill/>
          <a:ln w="19046" cap="flat">
            <a:solidFill>
              <a:srgbClr val="FF0000"/>
            </a:solidFill>
            <a:prstDash val="solid"/>
            <a:miter/>
          </a:ln>
        </p:spPr>
      </p:pic>
      <p:sp>
        <p:nvSpPr>
          <p:cNvPr id="8" name="Arrow: Right 13">
            <a:extLst>
              <a:ext uri="{FF2B5EF4-FFF2-40B4-BE49-F238E27FC236}">
                <a16:creationId xmlns:a16="http://schemas.microsoft.com/office/drawing/2014/main" id="{3B42CD87-1AEA-97E2-01F1-8BE3991423CA}"/>
              </a:ext>
            </a:extLst>
          </p:cNvPr>
          <p:cNvSpPr/>
          <p:nvPr/>
        </p:nvSpPr>
        <p:spPr>
          <a:xfrm rot="11356356">
            <a:off x="5682393" y="5267711"/>
            <a:ext cx="423422" cy="391884"/>
          </a:xfrm>
          <a:custGeom>
            <a:avLst>
              <a:gd name="f0" fmla="val 11604"/>
              <a:gd name="f1" fmla="val 54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val 10800"/>
              <a:gd name="f10" fmla="+- 0 0 0"/>
              <a:gd name="f11" fmla="+- 0 0 180"/>
              <a:gd name="f12" fmla="*/ f5 1 21600"/>
              <a:gd name="f13" fmla="*/ f6 1 21600"/>
              <a:gd name="f14" fmla="+- f8 0 f7"/>
              <a:gd name="f15" fmla="pin 0 f0 21600"/>
              <a:gd name="f16" fmla="pin 0 f1 10800"/>
              <a:gd name="f17" fmla="*/ f10 f2 1"/>
              <a:gd name="f18" fmla="*/ f11 f2 1"/>
              <a:gd name="f19" fmla="val f15"/>
              <a:gd name="f20" fmla="val f16"/>
              <a:gd name="f21" fmla="*/ f14 1 21600"/>
              <a:gd name="f22" fmla="*/ f15 f12 1"/>
              <a:gd name="f23" fmla="*/ f16 f13 1"/>
              <a:gd name="f24" fmla="*/ f17 1 f4"/>
              <a:gd name="f25" fmla="*/ f18 1 f4"/>
              <a:gd name="f26" fmla="+- 21600 0 f20"/>
              <a:gd name="f27" fmla="+- 21600 0 f19"/>
              <a:gd name="f28" fmla="*/ 0 f21 1"/>
              <a:gd name="f29" fmla="*/ 21600 f21 1"/>
              <a:gd name="f30" fmla="*/ f20 f13 1"/>
              <a:gd name="f31" fmla="*/ f19 f12 1"/>
              <a:gd name="f32" fmla="+- f24 0 f3"/>
              <a:gd name="f33" fmla="+- f25 0 f3"/>
              <a:gd name="f34" fmla="*/ f27 f20 1"/>
              <a:gd name="f35" fmla="*/ f28 1 f21"/>
              <a:gd name="f36" fmla="*/ f29 1 f21"/>
              <a:gd name="f37" fmla="*/ f26 f13 1"/>
              <a:gd name="f38" fmla="*/ f34 1 10800"/>
              <a:gd name="f39" fmla="*/ f35 f12 1"/>
              <a:gd name="f40" fmla="*/ f35 f13 1"/>
              <a:gd name="f41" fmla="*/ f36 f13 1"/>
              <a:gd name="f42" fmla="+- f19 f38 0"/>
              <a:gd name="f43" fmla="*/ f42 f12 1"/>
            </a:gdLst>
            <a:ahLst>
              <a:ahXY gdRefX="f0" minX="f7" maxX="f8" gdRefY="f1" minY="f7" maxY="f9">
                <a:pos x="f22" y="f23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31" y="f40"/>
              </a:cxn>
              <a:cxn ang="f33">
                <a:pos x="f31" y="f41"/>
              </a:cxn>
            </a:cxnLst>
            <a:rect l="f39" t="f30" r="f43" b="f37"/>
            <a:pathLst>
              <a:path w="21600" h="21600">
                <a:moveTo>
                  <a:pt x="f7" y="f20"/>
                </a:moveTo>
                <a:lnTo>
                  <a:pt x="f19" y="f20"/>
                </a:lnTo>
                <a:lnTo>
                  <a:pt x="f19" y="f7"/>
                </a:lnTo>
                <a:lnTo>
                  <a:pt x="f8" y="f9"/>
                </a:lnTo>
                <a:lnTo>
                  <a:pt x="f19" y="f8"/>
                </a:lnTo>
                <a:lnTo>
                  <a:pt x="f19" y="f26"/>
                </a:lnTo>
                <a:lnTo>
                  <a:pt x="f7" y="f26"/>
                </a:lnTo>
                <a:close/>
              </a:path>
            </a:pathLst>
          </a:custGeom>
          <a:solidFill>
            <a:srgbClr val="FF0000"/>
          </a:solidFill>
          <a:ln w="12701" cap="flat">
            <a:solidFill>
              <a:srgbClr val="FF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9" name="TextBox 14">
            <a:extLst>
              <a:ext uri="{FF2B5EF4-FFF2-40B4-BE49-F238E27FC236}">
                <a16:creationId xmlns:a16="http://schemas.microsoft.com/office/drawing/2014/main" id="{7CD77687-AC63-7F0D-DCB4-436870A31A64}"/>
              </a:ext>
            </a:extLst>
          </p:cNvPr>
          <p:cNvSpPr txBox="1"/>
          <p:nvPr/>
        </p:nvSpPr>
        <p:spPr>
          <a:xfrm>
            <a:off x="6171130" y="5403390"/>
            <a:ext cx="1200058" cy="369335"/>
          </a:xfrm>
          <a:prstGeom prst="rect">
            <a:avLst/>
          </a:prstGeom>
          <a:noFill/>
          <a:ln w="9528" cap="flat">
            <a:solidFill>
              <a:srgbClr val="FF0000"/>
            </a:solidFill>
            <a:prstDash val="solid"/>
            <a:miter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SIDE VIEW</a:t>
            </a:r>
          </a:p>
        </p:txBody>
      </p:sp>
      <p:sp>
        <p:nvSpPr>
          <p:cNvPr id="10" name="TextBox 15">
            <a:extLst>
              <a:ext uri="{FF2B5EF4-FFF2-40B4-BE49-F238E27FC236}">
                <a16:creationId xmlns:a16="http://schemas.microsoft.com/office/drawing/2014/main" id="{90A258DD-E7DC-02D1-34EA-3079E7796CB9}"/>
              </a:ext>
            </a:extLst>
          </p:cNvPr>
          <p:cNvSpPr txBox="1"/>
          <p:nvPr/>
        </p:nvSpPr>
        <p:spPr>
          <a:xfrm>
            <a:off x="503761" y="5107801"/>
            <a:ext cx="945672" cy="646334"/>
          </a:xfrm>
          <a:prstGeom prst="rect">
            <a:avLst/>
          </a:prstGeom>
          <a:noFill/>
          <a:ln w="9528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M2 x 10 BOLT </a:t>
            </a:r>
          </a:p>
        </p:txBody>
      </p:sp>
      <p:cxnSp>
        <p:nvCxnSpPr>
          <p:cNvPr id="11" name="Straight Connector 16">
            <a:extLst>
              <a:ext uri="{FF2B5EF4-FFF2-40B4-BE49-F238E27FC236}">
                <a16:creationId xmlns:a16="http://schemas.microsoft.com/office/drawing/2014/main" id="{184A7F8A-D49D-12D3-3295-7D40B1222A14}"/>
              </a:ext>
            </a:extLst>
          </p:cNvPr>
          <p:cNvCxnSpPr>
            <a:stCxn id="10" idx="3"/>
          </p:cNvCxnSpPr>
          <p:nvPr/>
        </p:nvCxnSpPr>
        <p:spPr>
          <a:xfrm flipV="1">
            <a:off x="1449433" y="5353702"/>
            <a:ext cx="626547" cy="77267"/>
          </a:xfrm>
          <a:prstGeom prst="straightConnector1">
            <a:avLst/>
          </a:prstGeom>
          <a:noFill/>
          <a:ln w="6345" cap="flat">
            <a:solidFill>
              <a:srgbClr val="000000"/>
            </a:solidFill>
            <a:prstDash val="solid"/>
            <a:miter/>
          </a:ln>
        </p:spPr>
      </p:cxnSp>
      <p:pic>
        <p:nvPicPr>
          <p:cNvPr id="12" name="Picture 17">
            <a:extLst>
              <a:ext uri="{FF2B5EF4-FFF2-40B4-BE49-F238E27FC236}">
                <a16:creationId xmlns:a16="http://schemas.microsoft.com/office/drawing/2014/main" id="{8A0AAB5A-CD2F-01AA-4028-6523C0C4351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0422"/>
          <a:stretch>
            <a:fillRect/>
          </a:stretch>
        </p:blipFill>
        <p:spPr>
          <a:xfrm>
            <a:off x="758311" y="1697071"/>
            <a:ext cx="1317659" cy="1614601"/>
          </a:xfrm>
          <a:prstGeom prst="ellipse">
            <a:avLst/>
          </a:prstGeom>
          <a:ln w="28575" cap="rnd">
            <a:solidFill>
              <a:srgbClr val="FF0000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  <a:reflection blurRad="6350" stA="52000" endA="300" endPos="35000" dir="5400000" sy="-100000" algn="bl" rotWithShape="0"/>
          </a:effectLst>
        </p:spPr>
      </p:pic>
      <p:sp>
        <p:nvSpPr>
          <p:cNvPr id="13" name="Oval 18">
            <a:extLst>
              <a:ext uri="{FF2B5EF4-FFF2-40B4-BE49-F238E27FC236}">
                <a16:creationId xmlns:a16="http://schemas.microsoft.com/office/drawing/2014/main" id="{FE7B4672-82D0-A07E-ACCD-A3C4628FDBF5}"/>
              </a:ext>
            </a:extLst>
          </p:cNvPr>
          <p:cNvSpPr/>
          <p:nvPr/>
        </p:nvSpPr>
        <p:spPr>
          <a:xfrm>
            <a:off x="2228438" y="4101193"/>
            <a:ext cx="723482" cy="593655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noFill/>
          <a:ln w="28575" cap="flat">
            <a:solidFill>
              <a:srgbClr val="FF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cxnSp>
        <p:nvCxnSpPr>
          <p:cNvPr id="14" name="Straight Connector 19">
            <a:extLst>
              <a:ext uri="{FF2B5EF4-FFF2-40B4-BE49-F238E27FC236}">
                <a16:creationId xmlns:a16="http://schemas.microsoft.com/office/drawing/2014/main" id="{E899D3DA-6E1B-F3C3-07D6-A632AA20422D}"/>
              </a:ext>
            </a:extLst>
          </p:cNvPr>
          <p:cNvCxnSpPr>
            <a:cxnSpLocks/>
            <a:stCxn id="13" idx="0"/>
            <a:endCxn id="12" idx="2"/>
          </p:cNvCxnSpPr>
          <p:nvPr/>
        </p:nvCxnSpPr>
        <p:spPr>
          <a:xfrm flipH="1" flipV="1">
            <a:off x="1417141" y="3311672"/>
            <a:ext cx="1173038" cy="789521"/>
          </a:xfrm>
          <a:prstGeom prst="straightConnector1">
            <a:avLst/>
          </a:prstGeom>
          <a:noFill/>
          <a:ln w="19046" cap="flat">
            <a:solidFill>
              <a:srgbClr val="FF0000"/>
            </a:solidFill>
            <a:prstDash val="solid"/>
            <a:miter/>
          </a:ln>
        </p:spPr>
      </p:cxnSp>
      <p:sp>
        <p:nvSpPr>
          <p:cNvPr id="15" name="TextBox 20">
            <a:extLst>
              <a:ext uri="{FF2B5EF4-FFF2-40B4-BE49-F238E27FC236}">
                <a16:creationId xmlns:a16="http://schemas.microsoft.com/office/drawing/2014/main" id="{BA940E55-6861-0491-5A99-FB5B71DC3542}"/>
              </a:ext>
            </a:extLst>
          </p:cNvPr>
          <p:cNvSpPr txBox="1"/>
          <p:nvPr/>
        </p:nvSpPr>
        <p:spPr>
          <a:xfrm>
            <a:off x="6614074" y="4101193"/>
            <a:ext cx="967444" cy="369335"/>
          </a:xfrm>
          <a:prstGeom prst="rect">
            <a:avLst/>
          </a:prstGeom>
          <a:noFill/>
          <a:ln w="9528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M2 NUT </a:t>
            </a:r>
          </a:p>
        </p:txBody>
      </p:sp>
      <p:cxnSp>
        <p:nvCxnSpPr>
          <p:cNvPr id="16" name="Straight Connector 21">
            <a:extLst>
              <a:ext uri="{FF2B5EF4-FFF2-40B4-BE49-F238E27FC236}">
                <a16:creationId xmlns:a16="http://schemas.microsoft.com/office/drawing/2014/main" id="{50A5C656-7335-19F7-273F-A9DAC5127290}"/>
              </a:ext>
            </a:extLst>
          </p:cNvPr>
          <p:cNvCxnSpPr>
            <a:stCxn id="15" idx="1"/>
          </p:cNvCxnSpPr>
          <p:nvPr/>
        </p:nvCxnSpPr>
        <p:spPr>
          <a:xfrm flipH="1">
            <a:off x="4698671" y="4285856"/>
            <a:ext cx="1915403" cy="0"/>
          </a:xfrm>
          <a:prstGeom prst="straightConnector1">
            <a:avLst/>
          </a:prstGeom>
          <a:noFill/>
          <a:ln w="6345" cap="flat">
            <a:solidFill>
              <a:srgbClr val="000000"/>
            </a:solidFill>
            <a:prstDash val="solid"/>
            <a:miter/>
          </a:ln>
        </p:spPr>
      </p:cxnSp>
      <p:sp>
        <p:nvSpPr>
          <p:cNvPr id="17" name="TextBox 22">
            <a:extLst>
              <a:ext uri="{FF2B5EF4-FFF2-40B4-BE49-F238E27FC236}">
                <a16:creationId xmlns:a16="http://schemas.microsoft.com/office/drawing/2014/main" id="{9F9DD802-3058-A8FD-F328-C59CDE49C0DB}"/>
              </a:ext>
            </a:extLst>
          </p:cNvPr>
          <p:cNvSpPr txBox="1"/>
          <p:nvPr/>
        </p:nvSpPr>
        <p:spPr>
          <a:xfrm>
            <a:off x="8892402" y="3075227"/>
            <a:ext cx="1716100" cy="369335"/>
          </a:xfrm>
          <a:prstGeom prst="rect">
            <a:avLst/>
          </a:prstGeom>
          <a:noFill/>
          <a:ln w="9528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2 NUTS ON TOP </a:t>
            </a:r>
          </a:p>
        </p:txBody>
      </p:sp>
      <p:cxnSp>
        <p:nvCxnSpPr>
          <p:cNvPr id="18" name="Straight Connector 23">
            <a:extLst>
              <a:ext uri="{FF2B5EF4-FFF2-40B4-BE49-F238E27FC236}">
                <a16:creationId xmlns:a16="http://schemas.microsoft.com/office/drawing/2014/main" id="{602A64A3-3B44-6F18-5FDC-47A9B6D0CB94}"/>
              </a:ext>
            </a:extLst>
          </p:cNvPr>
          <p:cNvCxnSpPr>
            <a:stCxn id="17" idx="2"/>
          </p:cNvCxnSpPr>
          <p:nvPr/>
        </p:nvCxnSpPr>
        <p:spPr>
          <a:xfrm>
            <a:off x="9750448" y="3444553"/>
            <a:ext cx="0" cy="754472"/>
          </a:xfrm>
          <a:prstGeom prst="straightConnector1">
            <a:avLst/>
          </a:prstGeom>
          <a:noFill/>
          <a:ln w="6345" cap="flat">
            <a:solidFill>
              <a:schemeClr val="tx1"/>
            </a:solidFill>
            <a:prstDash val="solid"/>
            <a:miter/>
          </a:ln>
        </p:spPr>
      </p:cxnSp>
      <p:cxnSp>
        <p:nvCxnSpPr>
          <p:cNvPr id="19" name="Straight Arrow Connector 32">
            <a:extLst>
              <a:ext uri="{FF2B5EF4-FFF2-40B4-BE49-F238E27FC236}">
                <a16:creationId xmlns:a16="http://schemas.microsoft.com/office/drawing/2014/main" id="{9DDCF3D7-93E8-FEAD-A28D-89BB9F84B074}"/>
              </a:ext>
            </a:extLst>
          </p:cNvPr>
          <p:cNvCxnSpPr/>
          <p:nvPr/>
        </p:nvCxnSpPr>
        <p:spPr>
          <a:xfrm flipV="1">
            <a:off x="7371179" y="5292474"/>
            <a:ext cx="1259641" cy="295579"/>
          </a:xfrm>
          <a:prstGeom prst="straightConnector1">
            <a:avLst/>
          </a:prstGeom>
          <a:noFill/>
          <a:ln w="6345" cap="flat">
            <a:solidFill>
              <a:srgbClr val="FF0000"/>
            </a:solidFill>
            <a:prstDash val="solid"/>
            <a:miter/>
            <a:tailEnd type="arrow"/>
          </a:ln>
        </p:spPr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0">
            <a:extLst>
              <a:ext uri="{FF2B5EF4-FFF2-40B4-BE49-F238E27FC236}">
                <a16:creationId xmlns:a16="http://schemas.microsoft.com/office/drawing/2014/main" id="{36D3131D-7E20-3638-C59A-00020962B2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4086" y="453130"/>
            <a:ext cx="9083823" cy="5951738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extBox 4">
            <a:extLst>
              <a:ext uri="{FF2B5EF4-FFF2-40B4-BE49-F238E27FC236}">
                <a16:creationId xmlns:a16="http://schemas.microsoft.com/office/drawing/2014/main" id="{DCFF0581-7780-08D4-75A7-8571CCC548B9}"/>
              </a:ext>
            </a:extLst>
          </p:cNvPr>
          <p:cNvSpPr txBox="1"/>
          <p:nvPr/>
        </p:nvSpPr>
        <p:spPr>
          <a:xfrm>
            <a:off x="8893298" y="2694544"/>
            <a:ext cx="1357600" cy="369335"/>
          </a:xfrm>
          <a:prstGeom prst="rect">
            <a:avLst/>
          </a:prstGeom>
          <a:noFill/>
          <a:ln w="9528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M3 x 8 BOLT</a:t>
            </a:r>
          </a:p>
        </p:txBody>
      </p:sp>
      <p:cxnSp>
        <p:nvCxnSpPr>
          <p:cNvPr id="4" name="Straight Connector 5">
            <a:extLst>
              <a:ext uri="{FF2B5EF4-FFF2-40B4-BE49-F238E27FC236}">
                <a16:creationId xmlns:a16="http://schemas.microsoft.com/office/drawing/2014/main" id="{91BEA8A9-8106-94BE-156C-59D882737943}"/>
              </a:ext>
            </a:extLst>
          </p:cNvPr>
          <p:cNvCxnSpPr>
            <a:stCxn id="3" idx="1"/>
          </p:cNvCxnSpPr>
          <p:nvPr/>
        </p:nvCxnSpPr>
        <p:spPr>
          <a:xfrm flipH="1" flipV="1">
            <a:off x="7757650" y="2556388"/>
            <a:ext cx="1135648" cy="322819"/>
          </a:xfrm>
          <a:prstGeom prst="straightConnector1">
            <a:avLst/>
          </a:prstGeom>
          <a:noFill/>
          <a:ln w="6345" cap="flat">
            <a:solidFill>
              <a:srgbClr val="000000"/>
            </a:solidFill>
            <a:prstDash val="solid"/>
            <a:miter/>
          </a:ln>
        </p:spPr>
      </p:cxnSp>
      <p:sp>
        <p:nvSpPr>
          <p:cNvPr id="5" name="TextBox 10">
            <a:extLst>
              <a:ext uri="{FF2B5EF4-FFF2-40B4-BE49-F238E27FC236}">
                <a16:creationId xmlns:a16="http://schemas.microsoft.com/office/drawing/2014/main" id="{4A69BCDB-1C7D-931C-489E-B91761EBE808}"/>
              </a:ext>
            </a:extLst>
          </p:cNvPr>
          <p:cNvSpPr txBox="1"/>
          <p:nvPr/>
        </p:nvSpPr>
        <p:spPr>
          <a:xfrm>
            <a:off x="9895892" y="4343400"/>
            <a:ext cx="967444" cy="369335"/>
          </a:xfrm>
          <a:prstGeom prst="rect">
            <a:avLst/>
          </a:prstGeom>
          <a:noFill/>
          <a:ln w="9528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M2 NUT </a:t>
            </a:r>
          </a:p>
        </p:txBody>
      </p:sp>
      <p:cxnSp>
        <p:nvCxnSpPr>
          <p:cNvPr id="6" name="Straight Connector 11">
            <a:extLst>
              <a:ext uri="{FF2B5EF4-FFF2-40B4-BE49-F238E27FC236}">
                <a16:creationId xmlns:a16="http://schemas.microsoft.com/office/drawing/2014/main" id="{E5CBA005-32C1-C8BD-F5F9-93C59AAE53D8}"/>
              </a:ext>
            </a:extLst>
          </p:cNvPr>
          <p:cNvCxnSpPr>
            <a:stCxn id="5" idx="1"/>
          </p:cNvCxnSpPr>
          <p:nvPr/>
        </p:nvCxnSpPr>
        <p:spPr>
          <a:xfrm flipH="1">
            <a:off x="9232486" y="4528072"/>
            <a:ext cx="663406" cy="113971"/>
          </a:xfrm>
          <a:prstGeom prst="straightConnector1">
            <a:avLst/>
          </a:prstGeom>
          <a:noFill/>
          <a:ln w="6345" cap="flat">
            <a:solidFill>
              <a:srgbClr val="000000"/>
            </a:solidFill>
            <a:prstDash val="solid"/>
            <a:miter/>
          </a:ln>
        </p:spPr>
      </p:cxnSp>
      <p:sp>
        <p:nvSpPr>
          <p:cNvPr id="7" name="TextBox 4">
            <a:extLst>
              <a:ext uri="{FF2B5EF4-FFF2-40B4-BE49-F238E27FC236}">
                <a16:creationId xmlns:a16="http://schemas.microsoft.com/office/drawing/2014/main" id="{F5331AC5-C310-65F9-3A07-6875CDF03EB1}"/>
              </a:ext>
            </a:extLst>
          </p:cNvPr>
          <p:cNvSpPr txBox="1"/>
          <p:nvPr/>
        </p:nvSpPr>
        <p:spPr>
          <a:xfrm>
            <a:off x="9505736" y="3424784"/>
            <a:ext cx="1614546" cy="369335"/>
          </a:xfrm>
          <a:prstGeom prst="rect">
            <a:avLst/>
          </a:prstGeom>
          <a:noFill/>
          <a:ln w="9528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M3 x </a:t>
            </a:r>
            <a:r>
              <a:rPr lang="en-US" dirty="0">
                <a:latin typeface="Calibri"/>
              </a:rPr>
              <a:t>6 BOLT</a:t>
            </a:r>
            <a:endParaRPr lang="en-US" sz="1800" b="0" i="0" u="none" strike="noStrike" kern="1200" cap="none" spc="0" baseline="0" dirty="0">
              <a:uFillTx/>
              <a:latin typeface="Calibri"/>
            </a:endParaRPr>
          </a:p>
        </p:txBody>
      </p:sp>
      <p:cxnSp>
        <p:nvCxnSpPr>
          <p:cNvPr id="8" name="Straight Connector 5">
            <a:extLst>
              <a:ext uri="{FF2B5EF4-FFF2-40B4-BE49-F238E27FC236}">
                <a16:creationId xmlns:a16="http://schemas.microsoft.com/office/drawing/2014/main" id="{B99ED842-E705-5BE0-26C3-7A69AE53B69D}"/>
              </a:ext>
            </a:extLst>
          </p:cNvPr>
          <p:cNvCxnSpPr>
            <a:stCxn id="7" idx="1"/>
          </p:cNvCxnSpPr>
          <p:nvPr/>
        </p:nvCxnSpPr>
        <p:spPr>
          <a:xfrm flipH="1">
            <a:off x="7757650" y="3609456"/>
            <a:ext cx="1748086" cy="549280"/>
          </a:xfrm>
          <a:prstGeom prst="straightConnector1">
            <a:avLst/>
          </a:prstGeom>
          <a:noFill/>
          <a:ln w="6345" cap="flat">
            <a:solidFill>
              <a:srgbClr val="000000"/>
            </a:solidFill>
            <a:prstDash val="solid"/>
            <a:miter/>
          </a:ln>
        </p:spPr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>
            <a:extLst>
              <a:ext uri="{FF2B5EF4-FFF2-40B4-BE49-F238E27FC236}">
                <a16:creationId xmlns:a16="http://schemas.microsoft.com/office/drawing/2014/main" id="{C3F5EE79-A8B9-2D54-362C-02EFBBA14D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4183" y="58850"/>
            <a:ext cx="5624712" cy="353355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" name="Picture 10">
            <a:extLst>
              <a:ext uri="{FF2B5EF4-FFF2-40B4-BE49-F238E27FC236}">
                <a16:creationId xmlns:a16="http://schemas.microsoft.com/office/drawing/2014/main" id="{93C3F1AE-E6D8-73C6-F74A-AF0DB545CCA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9481" t="5087" r="7393" b="8075"/>
          <a:stretch>
            <a:fillRect/>
          </a:stretch>
        </p:blipFill>
        <p:spPr>
          <a:xfrm>
            <a:off x="1376517" y="3592402"/>
            <a:ext cx="4719483" cy="292503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01F5871D-FA4E-A7B9-A617-B780C72079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5259" y="3383280"/>
            <a:ext cx="5371258" cy="347472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F8436D2A-AE31-D8A6-8A12-510E659305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904" y="58850"/>
            <a:ext cx="5624712" cy="3533552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1A286639-1B04-06B7-72DE-D5810F9857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391" y="2338459"/>
            <a:ext cx="11065218" cy="2181081"/>
          </a:xfrm>
          <a:prstGeom prst="rect">
            <a:avLst/>
          </a:prstGeom>
          <a:noFill/>
          <a:ln cap="flat">
            <a:noFill/>
          </a:ln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815CB161-1926-87AF-2D5D-BFC376D8C9B6}"/>
              </a:ext>
            </a:extLst>
          </p:cNvPr>
          <p:cNvGrpSpPr/>
          <p:nvPr/>
        </p:nvGrpSpPr>
        <p:grpSpPr>
          <a:xfrm>
            <a:off x="3189363" y="2754617"/>
            <a:ext cx="275908" cy="1374402"/>
            <a:chOff x="3189363" y="2754617"/>
            <a:chExt cx="275908" cy="1374402"/>
          </a:xfrm>
        </p:grpSpPr>
        <p:sp>
          <p:nvSpPr>
            <p:cNvPr id="5" name="Oval 7">
              <a:extLst>
                <a:ext uri="{FF2B5EF4-FFF2-40B4-BE49-F238E27FC236}">
                  <a16:creationId xmlns:a16="http://schemas.microsoft.com/office/drawing/2014/main" id="{4ADF9BF2-F7A7-F7E7-7AFA-26DF03D8AD5C}"/>
                </a:ext>
              </a:extLst>
            </p:cNvPr>
            <p:cNvSpPr/>
            <p:nvPr/>
          </p:nvSpPr>
          <p:spPr>
            <a:xfrm>
              <a:off x="3189363" y="3854699"/>
              <a:ext cx="274320" cy="274320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noFill/>
            <a:ln w="57150" cap="flat">
              <a:solidFill>
                <a:srgbClr val="FF0000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sp>
          <p:nvSpPr>
            <p:cNvPr id="6" name="Oval 8">
              <a:extLst>
                <a:ext uri="{FF2B5EF4-FFF2-40B4-BE49-F238E27FC236}">
                  <a16:creationId xmlns:a16="http://schemas.microsoft.com/office/drawing/2014/main" id="{4EFE159D-84BC-61EE-7ACD-9625D6A60147}"/>
                </a:ext>
              </a:extLst>
            </p:cNvPr>
            <p:cNvSpPr/>
            <p:nvPr/>
          </p:nvSpPr>
          <p:spPr>
            <a:xfrm>
              <a:off x="3190951" y="2754617"/>
              <a:ext cx="274320" cy="274320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noFill/>
            <a:ln w="57150" cap="flat">
              <a:solidFill>
                <a:srgbClr val="FF0000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BD92B836-6E8F-86A3-84C6-9547E0633C99}"/>
              </a:ext>
            </a:extLst>
          </p:cNvPr>
          <p:cNvGrpSpPr/>
          <p:nvPr/>
        </p:nvGrpSpPr>
        <p:grpSpPr>
          <a:xfrm>
            <a:off x="3706168" y="3072159"/>
            <a:ext cx="588560" cy="768364"/>
            <a:chOff x="3706168" y="3072159"/>
            <a:chExt cx="588560" cy="768364"/>
          </a:xfrm>
        </p:grpSpPr>
        <p:sp>
          <p:nvSpPr>
            <p:cNvPr id="12" name="Oval 14">
              <a:extLst>
                <a:ext uri="{FF2B5EF4-FFF2-40B4-BE49-F238E27FC236}">
                  <a16:creationId xmlns:a16="http://schemas.microsoft.com/office/drawing/2014/main" id="{C90D426E-FC59-EC1C-D9DB-13477DF4CF15}"/>
                </a:ext>
              </a:extLst>
            </p:cNvPr>
            <p:cNvSpPr/>
            <p:nvPr/>
          </p:nvSpPr>
          <p:spPr>
            <a:xfrm>
              <a:off x="3706168" y="3072159"/>
              <a:ext cx="384048" cy="384048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noFill/>
            <a:ln w="57150" cap="flat">
              <a:solidFill>
                <a:srgbClr val="92D050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sp>
          <p:nvSpPr>
            <p:cNvPr id="14" name="Oval 16">
              <a:extLst>
                <a:ext uri="{FF2B5EF4-FFF2-40B4-BE49-F238E27FC236}">
                  <a16:creationId xmlns:a16="http://schemas.microsoft.com/office/drawing/2014/main" id="{85C1DB42-18CD-6212-A233-8500F6FF90F6}"/>
                </a:ext>
              </a:extLst>
            </p:cNvPr>
            <p:cNvSpPr/>
            <p:nvPr/>
          </p:nvSpPr>
          <p:spPr>
            <a:xfrm>
              <a:off x="3940764" y="3483907"/>
              <a:ext cx="353964" cy="356616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noFill/>
            <a:ln w="57150" cap="flat">
              <a:solidFill>
                <a:srgbClr val="ED7D31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</p:grpSp>
      <p:graphicFrame>
        <p:nvGraphicFramePr>
          <p:cNvPr id="15" name="Table 17">
            <a:extLst>
              <a:ext uri="{FF2B5EF4-FFF2-40B4-BE49-F238E27FC236}">
                <a16:creationId xmlns:a16="http://schemas.microsoft.com/office/drawing/2014/main" id="{A2FD9F0D-29A8-A983-8081-3929D0E18E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7648700"/>
              </p:ext>
            </p:extLst>
          </p:nvPr>
        </p:nvGraphicFramePr>
        <p:xfrm>
          <a:off x="2458062" y="4558869"/>
          <a:ext cx="6685944" cy="370844"/>
        </p:xfrm>
        <a:graphic>
          <a:graphicData uri="http://schemas.openxmlformats.org/drawingml/2006/table">
            <a:tbl>
              <a:tblPr firstRow="1" bandRow="1">
                <a:effectLst/>
                <a:tableStyleId>{2D5ABB26-0587-4C30-8999-92F81FD0307C}</a:tableStyleId>
              </a:tblPr>
              <a:tblGrid>
                <a:gridCol w="2228648">
                  <a:extLst>
                    <a:ext uri="{9D8B030D-6E8A-4147-A177-3AD203B41FA5}">
                      <a16:colId xmlns:a16="http://schemas.microsoft.com/office/drawing/2014/main" val="1145696822"/>
                    </a:ext>
                  </a:extLst>
                </a:gridCol>
                <a:gridCol w="2228648">
                  <a:extLst>
                    <a:ext uri="{9D8B030D-6E8A-4147-A177-3AD203B41FA5}">
                      <a16:colId xmlns:a16="http://schemas.microsoft.com/office/drawing/2014/main" val="1233823073"/>
                    </a:ext>
                  </a:extLst>
                </a:gridCol>
                <a:gridCol w="2228648">
                  <a:extLst>
                    <a:ext uri="{9D8B030D-6E8A-4147-A177-3AD203B41FA5}">
                      <a16:colId xmlns:a16="http://schemas.microsoft.com/office/drawing/2014/main" val="1145751465"/>
                    </a:ext>
                  </a:extLst>
                </a:gridCol>
              </a:tblGrid>
              <a:tr h="370844">
                <a:tc>
                  <a:txBody>
                    <a:bodyPr/>
                    <a:lstStyle/>
                    <a:p>
                      <a:pPr lvl="0" algn="r"/>
                      <a:r>
                        <a:rPr lang="en-US"/>
                        <a:t>PI CAM v2.1</a:t>
                      </a:r>
                    </a:p>
                  </a:txBody>
                  <a:tcPr>
                    <a:lnL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/>
                      <a:r>
                        <a:rPr lang="en-US" dirty="0"/>
                        <a:t>INTEL D435i</a:t>
                      </a:r>
                    </a:p>
                  </a:txBody>
                  <a:tcPr>
                    <a:lnL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/>
                      <a:r>
                        <a:rPr lang="en-US" dirty="0"/>
                        <a:t>INTEL T265</a:t>
                      </a:r>
                    </a:p>
                  </a:txBody>
                  <a:tcPr>
                    <a:lnL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87412548"/>
                  </a:ext>
                </a:extLst>
              </a:tr>
            </a:tbl>
          </a:graphicData>
        </a:graphic>
      </p:graphicFrame>
      <p:sp>
        <p:nvSpPr>
          <p:cNvPr id="16" name="Rectangle 20">
            <a:extLst>
              <a:ext uri="{FF2B5EF4-FFF2-40B4-BE49-F238E27FC236}">
                <a16:creationId xmlns:a16="http://schemas.microsoft.com/office/drawing/2014/main" id="{1D569BB6-85A1-13C7-CD3C-3D5FB70CF923}"/>
              </a:ext>
            </a:extLst>
          </p:cNvPr>
          <p:cNvSpPr/>
          <p:nvPr/>
        </p:nvSpPr>
        <p:spPr>
          <a:xfrm>
            <a:off x="2946242" y="4650656"/>
            <a:ext cx="226140" cy="186811"/>
          </a:xfrm>
          <a:prstGeom prst="rect">
            <a:avLst/>
          </a:pr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17" name="Rectangle 21">
            <a:extLst>
              <a:ext uri="{FF2B5EF4-FFF2-40B4-BE49-F238E27FC236}">
                <a16:creationId xmlns:a16="http://schemas.microsoft.com/office/drawing/2014/main" id="{2383632A-0E03-7B83-D0E6-02D31C4D3830}"/>
              </a:ext>
            </a:extLst>
          </p:cNvPr>
          <p:cNvSpPr/>
          <p:nvPr/>
        </p:nvSpPr>
        <p:spPr>
          <a:xfrm>
            <a:off x="5171764" y="4650656"/>
            <a:ext cx="226140" cy="186811"/>
          </a:xfrm>
          <a:prstGeom prst="rect">
            <a:avLst/>
          </a:prstGeom>
          <a:solidFill>
            <a:srgbClr val="FFC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18" name="Rectangle 22">
            <a:extLst>
              <a:ext uri="{FF2B5EF4-FFF2-40B4-BE49-F238E27FC236}">
                <a16:creationId xmlns:a16="http://schemas.microsoft.com/office/drawing/2014/main" id="{6EAC2CD8-E6E9-4E57-D73C-67613983C7CF}"/>
              </a:ext>
            </a:extLst>
          </p:cNvPr>
          <p:cNvSpPr/>
          <p:nvPr/>
        </p:nvSpPr>
        <p:spPr>
          <a:xfrm>
            <a:off x="7467603" y="4650656"/>
            <a:ext cx="226140" cy="186811"/>
          </a:xfrm>
          <a:prstGeom prst="rect">
            <a:avLst/>
          </a:prstGeom>
          <a:solidFill>
            <a:srgbClr val="70AD47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B31B18E-9125-7BE8-5FF1-71DA3F08E058}"/>
              </a:ext>
            </a:extLst>
          </p:cNvPr>
          <p:cNvGrpSpPr/>
          <p:nvPr/>
        </p:nvGrpSpPr>
        <p:grpSpPr>
          <a:xfrm>
            <a:off x="5038574" y="2754617"/>
            <a:ext cx="275908" cy="1374402"/>
            <a:chOff x="3189363" y="2754617"/>
            <a:chExt cx="275908" cy="1374402"/>
          </a:xfrm>
        </p:grpSpPr>
        <p:sp>
          <p:nvSpPr>
            <p:cNvPr id="21" name="Oval 7">
              <a:extLst>
                <a:ext uri="{FF2B5EF4-FFF2-40B4-BE49-F238E27FC236}">
                  <a16:creationId xmlns:a16="http://schemas.microsoft.com/office/drawing/2014/main" id="{22FE8962-D38D-3370-7E30-36EBCEAE267D}"/>
                </a:ext>
              </a:extLst>
            </p:cNvPr>
            <p:cNvSpPr/>
            <p:nvPr/>
          </p:nvSpPr>
          <p:spPr>
            <a:xfrm>
              <a:off x="3189363" y="3854699"/>
              <a:ext cx="274320" cy="274320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noFill/>
            <a:ln w="57150" cap="flat">
              <a:solidFill>
                <a:srgbClr val="FF0000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sp>
          <p:nvSpPr>
            <p:cNvPr id="22" name="Oval 8">
              <a:extLst>
                <a:ext uri="{FF2B5EF4-FFF2-40B4-BE49-F238E27FC236}">
                  <a16:creationId xmlns:a16="http://schemas.microsoft.com/office/drawing/2014/main" id="{AA144591-40C1-DF99-D439-47A9C1BCA877}"/>
                </a:ext>
              </a:extLst>
            </p:cNvPr>
            <p:cNvSpPr/>
            <p:nvPr/>
          </p:nvSpPr>
          <p:spPr>
            <a:xfrm>
              <a:off x="3190951" y="2754617"/>
              <a:ext cx="274320" cy="274320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noFill/>
            <a:ln w="57150" cap="flat">
              <a:solidFill>
                <a:srgbClr val="FF0000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B2BB125-0DD0-DFF6-39B3-DBECBA13E67C}"/>
              </a:ext>
            </a:extLst>
          </p:cNvPr>
          <p:cNvGrpSpPr/>
          <p:nvPr/>
        </p:nvGrpSpPr>
        <p:grpSpPr>
          <a:xfrm>
            <a:off x="6887127" y="2754617"/>
            <a:ext cx="275908" cy="1374402"/>
            <a:chOff x="3189363" y="2754617"/>
            <a:chExt cx="275908" cy="1374402"/>
          </a:xfrm>
        </p:grpSpPr>
        <p:sp>
          <p:nvSpPr>
            <p:cNvPr id="24" name="Oval 7">
              <a:extLst>
                <a:ext uri="{FF2B5EF4-FFF2-40B4-BE49-F238E27FC236}">
                  <a16:creationId xmlns:a16="http://schemas.microsoft.com/office/drawing/2014/main" id="{05A22739-B5D2-BDE8-0CE9-FC19710B83EC}"/>
                </a:ext>
              </a:extLst>
            </p:cNvPr>
            <p:cNvSpPr/>
            <p:nvPr/>
          </p:nvSpPr>
          <p:spPr>
            <a:xfrm>
              <a:off x="3189363" y="3854699"/>
              <a:ext cx="274320" cy="274320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noFill/>
            <a:ln w="57150" cap="flat">
              <a:solidFill>
                <a:srgbClr val="FF0000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sp>
          <p:nvSpPr>
            <p:cNvPr id="25" name="Oval 8">
              <a:extLst>
                <a:ext uri="{FF2B5EF4-FFF2-40B4-BE49-F238E27FC236}">
                  <a16:creationId xmlns:a16="http://schemas.microsoft.com/office/drawing/2014/main" id="{27BA86D7-8198-2F91-2786-764829B8FEB2}"/>
                </a:ext>
              </a:extLst>
            </p:cNvPr>
            <p:cNvSpPr/>
            <p:nvPr/>
          </p:nvSpPr>
          <p:spPr>
            <a:xfrm>
              <a:off x="3190951" y="2754617"/>
              <a:ext cx="274320" cy="274320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noFill/>
            <a:ln w="57150" cap="flat">
              <a:solidFill>
                <a:srgbClr val="FF0000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C24CA81-D470-587F-7310-6DA0BAB7B9F6}"/>
              </a:ext>
            </a:extLst>
          </p:cNvPr>
          <p:cNvGrpSpPr/>
          <p:nvPr/>
        </p:nvGrpSpPr>
        <p:grpSpPr>
          <a:xfrm>
            <a:off x="8734671" y="2754617"/>
            <a:ext cx="275908" cy="1374402"/>
            <a:chOff x="3189363" y="2754617"/>
            <a:chExt cx="275908" cy="1374402"/>
          </a:xfrm>
        </p:grpSpPr>
        <p:sp>
          <p:nvSpPr>
            <p:cNvPr id="27" name="Oval 7">
              <a:extLst>
                <a:ext uri="{FF2B5EF4-FFF2-40B4-BE49-F238E27FC236}">
                  <a16:creationId xmlns:a16="http://schemas.microsoft.com/office/drawing/2014/main" id="{4162C067-1B67-4A3F-9BB8-04D224FC6032}"/>
                </a:ext>
              </a:extLst>
            </p:cNvPr>
            <p:cNvSpPr/>
            <p:nvPr/>
          </p:nvSpPr>
          <p:spPr>
            <a:xfrm>
              <a:off x="3189363" y="3854699"/>
              <a:ext cx="274320" cy="274320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noFill/>
            <a:ln w="57150" cap="flat">
              <a:solidFill>
                <a:srgbClr val="FF0000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sp>
          <p:nvSpPr>
            <p:cNvPr id="28" name="Oval 8">
              <a:extLst>
                <a:ext uri="{FF2B5EF4-FFF2-40B4-BE49-F238E27FC236}">
                  <a16:creationId xmlns:a16="http://schemas.microsoft.com/office/drawing/2014/main" id="{37DB7CEE-1610-C156-245A-1DCFE90AEE19}"/>
                </a:ext>
              </a:extLst>
            </p:cNvPr>
            <p:cNvSpPr/>
            <p:nvPr/>
          </p:nvSpPr>
          <p:spPr>
            <a:xfrm>
              <a:off x="3190951" y="2754617"/>
              <a:ext cx="274320" cy="274320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noFill/>
            <a:ln w="57150" cap="flat">
              <a:solidFill>
                <a:srgbClr val="FF0000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8A51171-B558-C70D-B3DB-2513A8145198}"/>
              </a:ext>
            </a:extLst>
          </p:cNvPr>
          <p:cNvGrpSpPr/>
          <p:nvPr/>
        </p:nvGrpSpPr>
        <p:grpSpPr>
          <a:xfrm flipH="1">
            <a:off x="7905214" y="3072380"/>
            <a:ext cx="588560" cy="768364"/>
            <a:chOff x="3706168" y="3072159"/>
            <a:chExt cx="588560" cy="768364"/>
          </a:xfrm>
        </p:grpSpPr>
        <p:sp>
          <p:nvSpPr>
            <p:cNvPr id="31" name="Oval 14">
              <a:extLst>
                <a:ext uri="{FF2B5EF4-FFF2-40B4-BE49-F238E27FC236}">
                  <a16:creationId xmlns:a16="http://schemas.microsoft.com/office/drawing/2014/main" id="{716A0E43-8ED5-BCA3-17C9-7F6C5CF28404}"/>
                </a:ext>
              </a:extLst>
            </p:cNvPr>
            <p:cNvSpPr/>
            <p:nvPr/>
          </p:nvSpPr>
          <p:spPr>
            <a:xfrm>
              <a:off x="3706168" y="3072159"/>
              <a:ext cx="384048" cy="384048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noFill/>
            <a:ln w="57150" cap="flat">
              <a:solidFill>
                <a:srgbClr val="92D050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sp>
          <p:nvSpPr>
            <p:cNvPr id="32" name="Oval 16">
              <a:extLst>
                <a:ext uri="{FF2B5EF4-FFF2-40B4-BE49-F238E27FC236}">
                  <a16:creationId xmlns:a16="http://schemas.microsoft.com/office/drawing/2014/main" id="{7288D943-7643-7FB0-AF40-85E3AFE2891B}"/>
                </a:ext>
              </a:extLst>
            </p:cNvPr>
            <p:cNvSpPr/>
            <p:nvPr/>
          </p:nvSpPr>
          <p:spPr>
            <a:xfrm>
              <a:off x="3940764" y="3483907"/>
              <a:ext cx="353964" cy="356616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noFill/>
            <a:ln w="57150" cap="flat">
              <a:solidFill>
                <a:srgbClr val="ED7D31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1A945E76-DBC7-54B5-6409-858CABD550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5448" y="365129"/>
            <a:ext cx="7201503" cy="611564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extBox 5">
            <a:extLst>
              <a:ext uri="{FF2B5EF4-FFF2-40B4-BE49-F238E27FC236}">
                <a16:creationId xmlns:a16="http://schemas.microsoft.com/office/drawing/2014/main" id="{8DC14979-1E25-22F8-EADB-68B6169A1F8C}"/>
              </a:ext>
            </a:extLst>
          </p:cNvPr>
          <p:cNvSpPr txBox="1"/>
          <p:nvPr/>
        </p:nvSpPr>
        <p:spPr>
          <a:xfrm>
            <a:off x="2805178" y="5813188"/>
            <a:ext cx="1515572" cy="369335"/>
          </a:xfrm>
          <a:prstGeom prst="rect">
            <a:avLst/>
          </a:prstGeom>
          <a:noFill/>
          <a:ln w="9528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M2.5 x 8 BOLT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2967CA5-9708-FB57-B31B-0DD510E880D9}"/>
              </a:ext>
            </a:extLst>
          </p:cNvPr>
          <p:cNvCxnSpPr>
            <a:stCxn id="3" idx="3"/>
          </p:cNvCxnSpPr>
          <p:nvPr/>
        </p:nvCxnSpPr>
        <p:spPr>
          <a:xfrm flipV="1">
            <a:off x="4320750" y="5594555"/>
            <a:ext cx="1293464" cy="403296"/>
          </a:xfrm>
          <a:prstGeom prst="straightConnector1">
            <a:avLst/>
          </a:prstGeom>
          <a:noFill/>
          <a:ln w="6345" cap="flat">
            <a:solidFill>
              <a:srgbClr val="000000"/>
            </a:solidFill>
            <a:prstDash val="solid"/>
            <a:miter/>
          </a:ln>
        </p:spPr>
      </p:cxn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6410F950-0966-1A2C-68D6-AAC7C48549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7206" y="742721"/>
            <a:ext cx="6637593" cy="5372566"/>
          </a:xfrm>
          <a:prstGeom prst="rect">
            <a:avLst/>
          </a:prstGeom>
          <a:noFill/>
          <a:ln cap="flat">
            <a:noFill/>
          </a:ln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48EE168-F35D-D22A-92EF-A4BBD3386CD1}"/>
              </a:ext>
            </a:extLst>
          </p:cNvPr>
          <p:cNvCxnSpPr/>
          <p:nvPr/>
        </p:nvCxnSpPr>
        <p:spPr>
          <a:xfrm flipV="1">
            <a:off x="3657600" y="3028337"/>
            <a:ext cx="2005782" cy="471949"/>
          </a:xfrm>
          <a:prstGeom prst="straightConnector1">
            <a:avLst/>
          </a:prstGeom>
          <a:noFill/>
          <a:ln w="19046" cap="flat">
            <a:solidFill>
              <a:srgbClr val="FF0000"/>
            </a:solidFill>
            <a:custDash>
              <a:ds d="300063" sp="300063"/>
            </a:custDash>
            <a:miter/>
          </a:ln>
        </p:spPr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0D684FF-9D15-2698-C49C-AEDBF6B59126}"/>
              </a:ext>
            </a:extLst>
          </p:cNvPr>
          <p:cNvCxnSpPr/>
          <p:nvPr/>
        </p:nvCxnSpPr>
        <p:spPr>
          <a:xfrm flipV="1">
            <a:off x="5083277" y="4070552"/>
            <a:ext cx="904570" cy="255638"/>
          </a:xfrm>
          <a:prstGeom prst="straightConnector1">
            <a:avLst/>
          </a:prstGeom>
          <a:noFill/>
          <a:ln w="19046" cap="flat">
            <a:solidFill>
              <a:srgbClr val="FF0000"/>
            </a:solidFill>
            <a:custDash>
              <a:ds d="300063" sp="300063"/>
            </a:custDash>
            <a:miter/>
          </a:ln>
        </p:spPr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0E98C9C-35D2-B48F-54A5-C77A316F4EC6}"/>
              </a:ext>
            </a:extLst>
          </p:cNvPr>
          <p:cNvCxnSpPr/>
          <p:nvPr/>
        </p:nvCxnSpPr>
        <p:spPr>
          <a:xfrm>
            <a:off x="3608441" y="3510116"/>
            <a:ext cx="1415839" cy="816074"/>
          </a:xfrm>
          <a:prstGeom prst="straightConnector1">
            <a:avLst/>
          </a:prstGeom>
          <a:noFill/>
          <a:ln w="19046" cap="flat">
            <a:solidFill>
              <a:srgbClr val="FF0000"/>
            </a:solidFill>
            <a:custDash>
              <a:ds d="300063" sp="300063"/>
            </a:custDash>
            <a:miter/>
          </a:ln>
        </p:spPr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61F7C9F-66BA-E9CB-4B70-9C46505EA38E}"/>
              </a:ext>
            </a:extLst>
          </p:cNvPr>
          <p:cNvCxnSpPr/>
          <p:nvPr/>
        </p:nvCxnSpPr>
        <p:spPr>
          <a:xfrm>
            <a:off x="5633883" y="3067665"/>
            <a:ext cx="540776" cy="275299"/>
          </a:xfrm>
          <a:prstGeom prst="straightConnector1">
            <a:avLst/>
          </a:prstGeom>
          <a:noFill/>
          <a:ln w="19046" cap="flat">
            <a:solidFill>
              <a:srgbClr val="FF0000"/>
            </a:solidFill>
            <a:custDash>
              <a:ds d="300063" sp="300063"/>
            </a:custDash>
            <a:miter/>
          </a:ln>
        </p:spPr>
      </p:cxnSp>
      <p:sp>
        <p:nvSpPr>
          <p:cNvPr id="7" name="TextBox 41">
            <a:extLst>
              <a:ext uri="{FF2B5EF4-FFF2-40B4-BE49-F238E27FC236}">
                <a16:creationId xmlns:a16="http://schemas.microsoft.com/office/drawing/2014/main" id="{935E0E76-3E17-E6E0-A353-F97925CD1E55}"/>
              </a:ext>
            </a:extLst>
          </p:cNvPr>
          <p:cNvSpPr txBox="1"/>
          <p:nvPr/>
        </p:nvSpPr>
        <p:spPr>
          <a:xfrm>
            <a:off x="963896" y="2505803"/>
            <a:ext cx="2523707" cy="369335"/>
          </a:xfrm>
          <a:prstGeom prst="rect">
            <a:avLst/>
          </a:prstGeom>
          <a:noFill/>
          <a:ln w="9528" cap="flat">
            <a:solidFill>
              <a:srgbClr val="FF0000"/>
            </a:solidFill>
            <a:prstDash val="solid"/>
            <a:miter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APRIL TAG IS PASTED ON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C8AF734-8D9E-0892-B43E-7E7D373557CB}"/>
              </a:ext>
            </a:extLst>
          </p:cNvPr>
          <p:cNvCxnSpPr>
            <a:stCxn id="7" idx="3"/>
          </p:cNvCxnSpPr>
          <p:nvPr/>
        </p:nvCxnSpPr>
        <p:spPr>
          <a:xfrm>
            <a:off x="3487603" y="2690466"/>
            <a:ext cx="868891" cy="652498"/>
          </a:xfrm>
          <a:prstGeom prst="straightConnector1">
            <a:avLst/>
          </a:prstGeom>
          <a:noFill/>
          <a:ln w="6345" cap="flat">
            <a:solidFill>
              <a:srgbClr val="FF0000"/>
            </a:solidFill>
            <a:prstDash val="solid"/>
            <a:miter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D06E2452-E4DF-4E64-0146-A9B8AA116A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111" y="529794"/>
            <a:ext cx="10183764" cy="579842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extBox 10">
            <a:extLst>
              <a:ext uri="{FF2B5EF4-FFF2-40B4-BE49-F238E27FC236}">
                <a16:creationId xmlns:a16="http://schemas.microsoft.com/office/drawing/2014/main" id="{AF461F16-5078-819C-D0AE-C46BDCBA0098}"/>
              </a:ext>
            </a:extLst>
          </p:cNvPr>
          <p:cNvSpPr txBox="1"/>
          <p:nvPr/>
        </p:nvSpPr>
        <p:spPr>
          <a:xfrm>
            <a:off x="856180" y="1147919"/>
            <a:ext cx="1483897" cy="369335"/>
          </a:xfrm>
          <a:prstGeom prst="rect">
            <a:avLst/>
          </a:prstGeom>
          <a:noFill/>
          <a:ln w="9528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M4 x </a:t>
            </a:r>
            <a:r>
              <a:rPr lang="en-US" sz="1800" b="0" i="0" u="none" strike="noStrike" kern="0" cap="none" spc="0" baseline="0">
                <a:solidFill>
                  <a:srgbClr val="000000"/>
                </a:solidFill>
                <a:uFillTx/>
                <a:latin typeface="Calibri"/>
              </a:rPr>
              <a:t>10</a:t>
            </a: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 BOLT </a:t>
            </a:r>
          </a:p>
        </p:txBody>
      </p:sp>
      <p:cxnSp>
        <p:nvCxnSpPr>
          <p:cNvPr id="4" name="Straight Connector 11">
            <a:extLst>
              <a:ext uri="{FF2B5EF4-FFF2-40B4-BE49-F238E27FC236}">
                <a16:creationId xmlns:a16="http://schemas.microsoft.com/office/drawing/2014/main" id="{5FEEAB11-303C-5BA5-00E6-069A6F9BFC59}"/>
              </a:ext>
            </a:extLst>
          </p:cNvPr>
          <p:cNvCxnSpPr>
            <a:stCxn id="3" idx="2"/>
          </p:cNvCxnSpPr>
          <p:nvPr/>
        </p:nvCxnSpPr>
        <p:spPr>
          <a:xfrm>
            <a:off x="1598133" y="1517245"/>
            <a:ext cx="998360" cy="929460"/>
          </a:xfrm>
          <a:prstGeom prst="straightConnector1">
            <a:avLst/>
          </a:prstGeom>
          <a:noFill/>
          <a:ln w="6345" cap="flat">
            <a:solidFill>
              <a:srgbClr val="000000"/>
            </a:solidFill>
            <a:prstDash val="solid"/>
            <a:miter/>
          </a:ln>
        </p:spPr>
      </p:cxnSp>
      <p:sp>
        <p:nvSpPr>
          <p:cNvPr id="5" name="TextBox 10">
            <a:extLst>
              <a:ext uri="{FF2B5EF4-FFF2-40B4-BE49-F238E27FC236}">
                <a16:creationId xmlns:a16="http://schemas.microsoft.com/office/drawing/2014/main" id="{8D94B2E2-F7C5-972F-743C-DD1F69E17DB7}"/>
              </a:ext>
            </a:extLst>
          </p:cNvPr>
          <p:cNvSpPr txBox="1"/>
          <p:nvPr/>
        </p:nvSpPr>
        <p:spPr>
          <a:xfrm>
            <a:off x="8592616" y="4033994"/>
            <a:ext cx="1170038" cy="369335"/>
          </a:xfrm>
          <a:prstGeom prst="rect">
            <a:avLst/>
          </a:prstGeom>
          <a:noFill/>
          <a:ln w="9528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M4 NUT</a:t>
            </a:r>
          </a:p>
        </p:txBody>
      </p:sp>
      <p:cxnSp>
        <p:nvCxnSpPr>
          <p:cNvPr id="6" name="Straight Connector 11">
            <a:extLst>
              <a:ext uri="{FF2B5EF4-FFF2-40B4-BE49-F238E27FC236}">
                <a16:creationId xmlns:a16="http://schemas.microsoft.com/office/drawing/2014/main" id="{DD485818-86F3-13D9-3D01-3C7277C688E4}"/>
              </a:ext>
            </a:extLst>
          </p:cNvPr>
          <p:cNvCxnSpPr>
            <a:endCxn id="5" idx="0"/>
          </p:cNvCxnSpPr>
          <p:nvPr/>
        </p:nvCxnSpPr>
        <p:spPr>
          <a:xfrm flipH="1">
            <a:off x="9177640" y="3057835"/>
            <a:ext cx="929918" cy="976159"/>
          </a:xfrm>
          <a:prstGeom prst="straightConnector1">
            <a:avLst/>
          </a:prstGeom>
          <a:noFill/>
          <a:ln w="6345" cap="flat">
            <a:solidFill>
              <a:srgbClr val="000000"/>
            </a:solidFill>
            <a:prstDash val="solid"/>
            <a:miter/>
          </a:ln>
        </p:spPr>
      </p:cxn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41B1AA28-FDF0-AC66-382D-20012B8BB8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73041" y="250564"/>
            <a:ext cx="4196203" cy="6356872"/>
          </a:xfrm>
          <a:prstGeom prst="rect">
            <a:avLst/>
          </a:prstGeom>
        </p:spPr>
      </p:pic>
      <p:sp>
        <p:nvSpPr>
          <p:cNvPr id="11" name="Oval 4">
            <a:extLst>
              <a:ext uri="{FF2B5EF4-FFF2-40B4-BE49-F238E27FC236}">
                <a16:creationId xmlns:a16="http://schemas.microsoft.com/office/drawing/2014/main" id="{FF574401-73D7-BC0D-D370-88DD324CEEB1}"/>
              </a:ext>
            </a:extLst>
          </p:cNvPr>
          <p:cNvSpPr/>
          <p:nvPr/>
        </p:nvSpPr>
        <p:spPr>
          <a:xfrm>
            <a:off x="7579765" y="5139323"/>
            <a:ext cx="531842" cy="513179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noFill/>
          <a:ln w="38103" cap="flat">
            <a:solidFill>
              <a:srgbClr val="FF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1</a:t>
            </a:r>
          </a:p>
        </p:txBody>
      </p:sp>
      <p:sp>
        <p:nvSpPr>
          <p:cNvPr id="12" name="Oval 5">
            <a:extLst>
              <a:ext uri="{FF2B5EF4-FFF2-40B4-BE49-F238E27FC236}">
                <a16:creationId xmlns:a16="http://schemas.microsoft.com/office/drawing/2014/main" id="{5EF34860-DDED-6F34-8DED-1FAA48E54F19}"/>
              </a:ext>
            </a:extLst>
          </p:cNvPr>
          <p:cNvSpPr/>
          <p:nvPr/>
        </p:nvSpPr>
        <p:spPr>
          <a:xfrm>
            <a:off x="4557125" y="5652502"/>
            <a:ext cx="531842" cy="513179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noFill/>
          <a:ln w="38103" cap="flat">
            <a:solidFill>
              <a:srgbClr val="FF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2</a:t>
            </a:r>
          </a:p>
        </p:txBody>
      </p:sp>
      <p:sp>
        <p:nvSpPr>
          <p:cNvPr id="13" name="Oval 6">
            <a:extLst>
              <a:ext uri="{FF2B5EF4-FFF2-40B4-BE49-F238E27FC236}">
                <a16:creationId xmlns:a16="http://schemas.microsoft.com/office/drawing/2014/main" id="{CF5890F6-19F0-713B-4AE9-FF5B57E8C2AB}"/>
              </a:ext>
            </a:extLst>
          </p:cNvPr>
          <p:cNvSpPr/>
          <p:nvPr/>
        </p:nvSpPr>
        <p:spPr>
          <a:xfrm>
            <a:off x="7653004" y="3172411"/>
            <a:ext cx="531842" cy="513179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noFill/>
          <a:ln w="38103" cap="flat">
            <a:solidFill>
              <a:srgbClr val="FF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3</a:t>
            </a:r>
          </a:p>
        </p:txBody>
      </p:sp>
      <p:sp>
        <p:nvSpPr>
          <p:cNvPr id="14" name="Oval 7">
            <a:extLst>
              <a:ext uri="{FF2B5EF4-FFF2-40B4-BE49-F238E27FC236}">
                <a16:creationId xmlns:a16="http://schemas.microsoft.com/office/drawing/2014/main" id="{CAE89BCA-3643-0EB4-EE15-7829B57949D6}"/>
              </a:ext>
            </a:extLst>
          </p:cNvPr>
          <p:cNvSpPr/>
          <p:nvPr/>
        </p:nvSpPr>
        <p:spPr>
          <a:xfrm>
            <a:off x="4344841" y="1743205"/>
            <a:ext cx="531842" cy="513179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noFill/>
          <a:ln w="38103" cap="flat">
            <a:solidFill>
              <a:srgbClr val="FF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4</a:t>
            </a:r>
          </a:p>
        </p:txBody>
      </p:sp>
      <p:sp>
        <p:nvSpPr>
          <p:cNvPr id="15" name="Oval 8">
            <a:extLst>
              <a:ext uri="{FF2B5EF4-FFF2-40B4-BE49-F238E27FC236}">
                <a16:creationId xmlns:a16="http://schemas.microsoft.com/office/drawing/2014/main" id="{BE151C40-E80A-ABCF-B796-D4768AF831A6}"/>
              </a:ext>
            </a:extLst>
          </p:cNvPr>
          <p:cNvSpPr/>
          <p:nvPr/>
        </p:nvSpPr>
        <p:spPr>
          <a:xfrm>
            <a:off x="7749343" y="2188955"/>
            <a:ext cx="531842" cy="513179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noFill/>
          <a:ln w="38103" cap="flat">
            <a:solidFill>
              <a:srgbClr val="FF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5</a:t>
            </a:r>
          </a:p>
        </p:txBody>
      </p:sp>
      <p:sp>
        <p:nvSpPr>
          <p:cNvPr id="16" name="Oval 8">
            <a:extLst>
              <a:ext uri="{FF2B5EF4-FFF2-40B4-BE49-F238E27FC236}">
                <a16:creationId xmlns:a16="http://schemas.microsoft.com/office/drawing/2014/main" id="{76E14800-7565-B82E-BF85-E0E9824D5F39}"/>
              </a:ext>
            </a:extLst>
          </p:cNvPr>
          <p:cNvSpPr/>
          <p:nvPr/>
        </p:nvSpPr>
        <p:spPr>
          <a:xfrm>
            <a:off x="7392468" y="462651"/>
            <a:ext cx="531842" cy="513179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noFill/>
          <a:ln w="38103" cap="flat">
            <a:solidFill>
              <a:srgbClr val="FF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b="1" i="0" u="none" strike="noStrike" kern="0" cap="none" spc="0" baseline="0">
                <a:solidFill>
                  <a:srgbClr val="000000"/>
                </a:solidFill>
                <a:uFillTx/>
                <a:latin typeface="Calibri"/>
              </a:rPr>
              <a:t>6</a:t>
            </a:r>
            <a:endParaRPr lang="en-US" sz="3200" b="1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00382DF7-A682-1C1E-ABC5-ADA08903C2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552173" y="669697"/>
            <a:ext cx="6386113" cy="5959356"/>
          </a:xfrm>
          <a:prstGeom prst="rect">
            <a:avLst/>
          </a:prstGeom>
        </p:spPr>
      </p:pic>
      <p:sp>
        <p:nvSpPr>
          <p:cNvPr id="3" name="TextBox 4">
            <a:extLst>
              <a:ext uri="{FF2B5EF4-FFF2-40B4-BE49-F238E27FC236}">
                <a16:creationId xmlns:a16="http://schemas.microsoft.com/office/drawing/2014/main" id="{7DB989A8-5329-4137-C367-79A6177862A6}"/>
              </a:ext>
            </a:extLst>
          </p:cNvPr>
          <p:cNvSpPr txBox="1"/>
          <p:nvPr/>
        </p:nvSpPr>
        <p:spPr>
          <a:xfrm>
            <a:off x="2044269" y="387806"/>
            <a:ext cx="1362273" cy="369335"/>
          </a:xfrm>
          <a:prstGeom prst="rect">
            <a:avLst/>
          </a:prstGeom>
          <a:noFill/>
          <a:ln w="9528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M3 X 8 BOLT </a:t>
            </a:r>
          </a:p>
        </p:txBody>
      </p:sp>
      <p:cxnSp>
        <p:nvCxnSpPr>
          <p:cNvPr id="4" name="Straight Connector 5">
            <a:extLst>
              <a:ext uri="{FF2B5EF4-FFF2-40B4-BE49-F238E27FC236}">
                <a16:creationId xmlns:a16="http://schemas.microsoft.com/office/drawing/2014/main" id="{A27C831C-207E-294B-00BE-8CA2C3706E11}"/>
              </a:ext>
            </a:extLst>
          </p:cNvPr>
          <p:cNvCxnSpPr>
            <a:endCxn id="3" idx="3"/>
          </p:cNvCxnSpPr>
          <p:nvPr/>
        </p:nvCxnSpPr>
        <p:spPr>
          <a:xfrm flipH="1" flipV="1">
            <a:off x="3406533" y="572478"/>
            <a:ext cx="811502" cy="194438"/>
          </a:xfrm>
          <a:prstGeom prst="straightConnector1">
            <a:avLst/>
          </a:prstGeom>
          <a:noFill/>
          <a:ln w="6345" cap="flat">
            <a:solidFill>
              <a:srgbClr val="000000"/>
            </a:solidFill>
            <a:prstDash val="solid"/>
            <a:miter/>
          </a:ln>
        </p:spPr>
      </p:cxnSp>
      <p:sp>
        <p:nvSpPr>
          <p:cNvPr id="5" name="TextBox 6">
            <a:extLst>
              <a:ext uri="{FF2B5EF4-FFF2-40B4-BE49-F238E27FC236}">
                <a16:creationId xmlns:a16="http://schemas.microsoft.com/office/drawing/2014/main" id="{EAB8462C-C6C3-E99B-1FCF-43F28A9D75C5}"/>
              </a:ext>
            </a:extLst>
          </p:cNvPr>
          <p:cNvSpPr txBox="1"/>
          <p:nvPr/>
        </p:nvSpPr>
        <p:spPr>
          <a:xfrm>
            <a:off x="9072390" y="5020998"/>
            <a:ext cx="1362273" cy="646334"/>
          </a:xfrm>
          <a:prstGeom prst="rect">
            <a:avLst/>
          </a:prstGeom>
          <a:noFill/>
          <a:ln w="9528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M3 x 40 M-F STANDOFF</a:t>
            </a:r>
          </a:p>
        </p:txBody>
      </p:sp>
      <p:sp>
        <p:nvSpPr>
          <p:cNvPr id="7" name="TextBox 18">
            <a:extLst>
              <a:ext uri="{FF2B5EF4-FFF2-40B4-BE49-F238E27FC236}">
                <a16:creationId xmlns:a16="http://schemas.microsoft.com/office/drawing/2014/main" id="{53B7E7B6-84E9-1B4A-BE2C-B3FD33E38898}"/>
              </a:ext>
            </a:extLst>
          </p:cNvPr>
          <p:cNvSpPr txBox="1"/>
          <p:nvPr/>
        </p:nvSpPr>
        <p:spPr>
          <a:xfrm>
            <a:off x="8403875" y="6021543"/>
            <a:ext cx="1362273" cy="646334"/>
          </a:xfrm>
          <a:prstGeom prst="rect">
            <a:avLst/>
          </a:prstGeom>
          <a:noFill/>
          <a:ln w="9528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M3 x 40 F-F STANDOFF</a:t>
            </a:r>
          </a:p>
        </p:txBody>
      </p:sp>
      <p:cxnSp>
        <p:nvCxnSpPr>
          <p:cNvPr id="8" name="Straight Connector 19">
            <a:extLst>
              <a:ext uri="{FF2B5EF4-FFF2-40B4-BE49-F238E27FC236}">
                <a16:creationId xmlns:a16="http://schemas.microsoft.com/office/drawing/2014/main" id="{A345FD42-8AC4-B7E6-86FE-805AF7B0382C}"/>
              </a:ext>
            </a:extLst>
          </p:cNvPr>
          <p:cNvCxnSpPr>
            <a:cxnSpLocks/>
            <a:stCxn id="7" idx="1"/>
          </p:cNvCxnSpPr>
          <p:nvPr/>
        </p:nvCxnSpPr>
        <p:spPr>
          <a:xfrm flipH="1" flipV="1">
            <a:off x="7620000" y="5667331"/>
            <a:ext cx="783875" cy="677379"/>
          </a:xfrm>
          <a:prstGeom prst="straightConnector1">
            <a:avLst/>
          </a:prstGeom>
          <a:noFill/>
          <a:ln w="6345" cap="flat">
            <a:solidFill>
              <a:srgbClr val="000000"/>
            </a:solidFill>
            <a:prstDash val="solid"/>
            <a:miter/>
          </a:ln>
        </p:spPr>
      </p:cxnSp>
      <p:sp>
        <p:nvSpPr>
          <p:cNvPr id="9" name="Oval 22">
            <a:extLst>
              <a:ext uri="{FF2B5EF4-FFF2-40B4-BE49-F238E27FC236}">
                <a16:creationId xmlns:a16="http://schemas.microsoft.com/office/drawing/2014/main" id="{F3FAFE53-4DC1-21F6-D6C2-65F163CA760F}"/>
              </a:ext>
            </a:extLst>
          </p:cNvPr>
          <p:cNvSpPr/>
          <p:nvPr/>
        </p:nvSpPr>
        <p:spPr>
          <a:xfrm>
            <a:off x="6226644" y="3745422"/>
            <a:ext cx="137278" cy="62865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noFill/>
          <a:ln w="12701" cap="flat">
            <a:solidFill>
              <a:srgbClr val="FF0000"/>
            </a:solidFill>
            <a:custDash>
              <a:ds d="100000" sp="100000"/>
            </a:custDash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10" name="Oval 23">
            <a:extLst>
              <a:ext uri="{FF2B5EF4-FFF2-40B4-BE49-F238E27FC236}">
                <a16:creationId xmlns:a16="http://schemas.microsoft.com/office/drawing/2014/main" id="{05679567-0846-B6EC-23F0-E512CFFBA434}"/>
              </a:ext>
            </a:extLst>
          </p:cNvPr>
          <p:cNvSpPr/>
          <p:nvPr/>
        </p:nvSpPr>
        <p:spPr>
          <a:xfrm>
            <a:off x="7451813" y="3637811"/>
            <a:ext cx="137278" cy="62865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noFill/>
          <a:ln w="12701" cap="flat">
            <a:solidFill>
              <a:srgbClr val="FF0000"/>
            </a:solidFill>
            <a:custDash>
              <a:ds d="100000" sp="100000"/>
            </a:custDash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12" name="Oval 25">
            <a:extLst>
              <a:ext uri="{FF2B5EF4-FFF2-40B4-BE49-F238E27FC236}">
                <a16:creationId xmlns:a16="http://schemas.microsoft.com/office/drawing/2014/main" id="{47DFF8C2-6391-3B9D-F75C-BC9BBD3BFACB}"/>
              </a:ext>
            </a:extLst>
          </p:cNvPr>
          <p:cNvSpPr/>
          <p:nvPr/>
        </p:nvSpPr>
        <p:spPr>
          <a:xfrm>
            <a:off x="4164202" y="2035214"/>
            <a:ext cx="137278" cy="62865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noFill/>
          <a:ln w="12701" cap="flat">
            <a:solidFill>
              <a:srgbClr val="FF0000"/>
            </a:solidFill>
            <a:custDash>
              <a:ds d="100000" sp="100000"/>
            </a:custDash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13" name="TextBox 26">
            <a:extLst>
              <a:ext uri="{FF2B5EF4-FFF2-40B4-BE49-F238E27FC236}">
                <a16:creationId xmlns:a16="http://schemas.microsoft.com/office/drawing/2014/main" id="{10A677AE-B6DE-8D68-5786-BB323D2991E4}"/>
              </a:ext>
            </a:extLst>
          </p:cNvPr>
          <p:cNvSpPr txBox="1"/>
          <p:nvPr/>
        </p:nvSpPr>
        <p:spPr>
          <a:xfrm>
            <a:off x="3519946" y="5639196"/>
            <a:ext cx="1248860" cy="369335"/>
          </a:xfrm>
          <a:prstGeom prst="rect">
            <a:avLst/>
          </a:prstGeom>
          <a:noFill/>
          <a:ln w="9528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MALE SIDE</a:t>
            </a:r>
          </a:p>
        </p:txBody>
      </p:sp>
      <p:cxnSp>
        <p:nvCxnSpPr>
          <p:cNvPr id="14" name="Straight Connector 27">
            <a:extLst>
              <a:ext uri="{FF2B5EF4-FFF2-40B4-BE49-F238E27FC236}">
                <a16:creationId xmlns:a16="http://schemas.microsoft.com/office/drawing/2014/main" id="{4E6B7100-8E9D-682D-1DB4-FCD92654D40D}"/>
              </a:ext>
            </a:extLst>
          </p:cNvPr>
          <p:cNvCxnSpPr>
            <a:cxnSpLocks/>
            <a:endCxn id="13" idx="3"/>
          </p:cNvCxnSpPr>
          <p:nvPr/>
        </p:nvCxnSpPr>
        <p:spPr>
          <a:xfrm flipH="1">
            <a:off x="4768806" y="5344165"/>
            <a:ext cx="1327194" cy="479699"/>
          </a:xfrm>
          <a:prstGeom prst="straightConnector1">
            <a:avLst/>
          </a:prstGeom>
          <a:noFill/>
          <a:ln w="6345" cap="flat">
            <a:solidFill>
              <a:srgbClr val="000000"/>
            </a:solidFill>
            <a:prstDash val="solid"/>
            <a:miter/>
          </a:ln>
        </p:spPr>
      </p:cxnSp>
      <p:sp>
        <p:nvSpPr>
          <p:cNvPr id="19" name="Oval 23">
            <a:extLst>
              <a:ext uri="{FF2B5EF4-FFF2-40B4-BE49-F238E27FC236}">
                <a16:creationId xmlns:a16="http://schemas.microsoft.com/office/drawing/2014/main" id="{55AED929-3A2B-637F-9CCE-98CD1F418316}"/>
              </a:ext>
            </a:extLst>
          </p:cNvPr>
          <p:cNvSpPr/>
          <p:nvPr/>
        </p:nvSpPr>
        <p:spPr>
          <a:xfrm>
            <a:off x="6434176" y="2590670"/>
            <a:ext cx="137278" cy="62865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noFill/>
          <a:ln w="12701" cap="flat">
            <a:solidFill>
              <a:srgbClr val="FF0000"/>
            </a:solidFill>
            <a:custDash>
              <a:ds d="100000" sp="100000"/>
            </a:custDash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cxnSp>
        <p:nvCxnSpPr>
          <p:cNvPr id="26" name="Straight Connector 19">
            <a:extLst>
              <a:ext uri="{FF2B5EF4-FFF2-40B4-BE49-F238E27FC236}">
                <a16:creationId xmlns:a16="http://schemas.microsoft.com/office/drawing/2014/main" id="{11CF2A10-5C0A-0ACB-943E-6A309AE6AE68}"/>
              </a:ext>
            </a:extLst>
          </p:cNvPr>
          <p:cNvCxnSpPr>
            <a:cxnSpLocks/>
            <a:stCxn id="5" idx="1"/>
          </p:cNvCxnSpPr>
          <p:nvPr/>
        </p:nvCxnSpPr>
        <p:spPr>
          <a:xfrm flipH="1" flipV="1">
            <a:off x="7589091" y="5288603"/>
            <a:ext cx="1483299" cy="55562"/>
          </a:xfrm>
          <a:prstGeom prst="straightConnector1">
            <a:avLst/>
          </a:prstGeom>
          <a:noFill/>
          <a:ln w="6345" cap="flat">
            <a:solidFill>
              <a:srgbClr val="000000"/>
            </a:solidFill>
            <a:prstDash val="solid"/>
            <a:miter/>
          </a:ln>
        </p:spPr>
      </p:cxnSp>
    </p:spTree>
    <p:extLst>
      <p:ext uri="{BB962C8B-B14F-4D97-AF65-F5344CB8AC3E}">
        <p14:creationId xmlns:p14="http://schemas.microsoft.com/office/powerpoint/2010/main" val="28888958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B266CC8-73C1-7A1F-56FA-5608927CD2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42988" y="1187646"/>
            <a:ext cx="6729043" cy="4915326"/>
          </a:xfrm>
          <a:prstGeom prst="rect">
            <a:avLst/>
          </a:prstGeom>
        </p:spPr>
      </p:pic>
      <p:sp>
        <p:nvSpPr>
          <p:cNvPr id="3" name="TextBox 4">
            <a:extLst>
              <a:ext uri="{FF2B5EF4-FFF2-40B4-BE49-F238E27FC236}">
                <a16:creationId xmlns:a16="http://schemas.microsoft.com/office/drawing/2014/main" id="{F899D0D9-3C6D-73F1-6101-CB468DAADE1F}"/>
              </a:ext>
            </a:extLst>
          </p:cNvPr>
          <p:cNvSpPr txBox="1"/>
          <p:nvPr/>
        </p:nvSpPr>
        <p:spPr>
          <a:xfrm>
            <a:off x="3803081" y="6188842"/>
            <a:ext cx="1362273" cy="369335"/>
          </a:xfrm>
          <a:prstGeom prst="rect">
            <a:avLst/>
          </a:prstGeom>
          <a:noFill/>
          <a:ln w="9528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M3 X 8 BOLT </a:t>
            </a:r>
          </a:p>
        </p:txBody>
      </p:sp>
      <p:cxnSp>
        <p:nvCxnSpPr>
          <p:cNvPr id="4" name="Straight Connector 5">
            <a:extLst>
              <a:ext uri="{FF2B5EF4-FFF2-40B4-BE49-F238E27FC236}">
                <a16:creationId xmlns:a16="http://schemas.microsoft.com/office/drawing/2014/main" id="{0CBBC88E-4DBD-EDAE-8BFE-1A9970871866}"/>
              </a:ext>
            </a:extLst>
          </p:cNvPr>
          <p:cNvCxnSpPr>
            <a:cxnSpLocks/>
            <a:endCxn id="3" idx="3"/>
          </p:cNvCxnSpPr>
          <p:nvPr/>
        </p:nvCxnSpPr>
        <p:spPr>
          <a:xfrm flipH="1">
            <a:off x="5165354" y="5850194"/>
            <a:ext cx="1746723" cy="523316"/>
          </a:xfrm>
          <a:prstGeom prst="straightConnector1">
            <a:avLst/>
          </a:prstGeom>
          <a:noFill/>
          <a:ln w="6345" cap="flat">
            <a:solidFill>
              <a:srgbClr val="000000"/>
            </a:solidFill>
            <a:prstDash val="solid"/>
            <a:miter/>
          </a:ln>
        </p:spPr>
      </p:cxnSp>
      <p:sp>
        <p:nvSpPr>
          <p:cNvPr id="5" name="Right Brace 7">
            <a:extLst>
              <a:ext uri="{FF2B5EF4-FFF2-40B4-BE49-F238E27FC236}">
                <a16:creationId xmlns:a16="http://schemas.microsoft.com/office/drawing/2014/main" id="{EBD9AD9C-3807-6DDD-5409-E75B8E63428E}"/>
              </a:ext>
            </a:extLst>
          </p:cNvPr>
          <p:cNvSpPr/>
          <p:nvPr/>
        </p:nvSpPr>
        <p:spPr>
          <a:xfrm>
            <a:off x="8259098" y="2782528"/>
            <a:ext cx="796414" cy="1524001"/>
          </a:xfrm>
          <a:custGeom>
            <a:avLst>
              <a:gd name="f12" fmla="val 8333"/>
              <a:gd name="f13" fmla="val 50000"/>
            </a:avLst>
            <a:gdLst>
              <a:gd name="f2" fmla="val 10800000"/>
              <a:gd name="f3" fmla="val 5400000"/>
              <a:gd name="f4" fmla="val 16200000"/>
              <a:gd name="f5" fmla="val 180"/>
              <a:gd name="f6" fmla="val w"/>
              <a:gd name="f7" fmla="val h"/>
              <a:gd name="f8" fmla="val ss"/>
              <a:gd name="f9" fmla="val 0"/>
              <a:gd name="f10" fmla="*/ 5419351 1 1725033"/>
              <a:gd name="f11" fmla="+- 0 0 5400000"/>
              <a:gd name="f12" fmla="val 8333"/>
              <a:gd name="f13" fmla="val 50000"/>
              <a:gd name="f14" fmla="+- 0 0 -180"/>
              <a:gd name="f15" fmla="+- 0 0 -270"/>
              <a:gd name="f16" fmla="+- 0 0 -360"/>
              <a:gd name="f17" fmla="abs f6"/>
              <a:gd name="f18" fmla="abs f7"/>
              <a:gd name="f19" fmla="abs f8"/>
              <a:gd name="f20" fmla="val f9"/>
              <a:gd name="f21" fmla="val f13"/>
              <a:gd name="f22" fmla="val f12"/>
              <a:gd name="f23" fmla="+- 2700000 f3 0"/>
              <a:gd name="f24" fmla="*/ f14 f2 1"/>
              <a:gd name="f25" fmla="*/ f15 f2 1"/>
              <a:gd name="f26" fmla="*/ f16 f2 1"/>
              <a:gd name="f27" fmla="?: f17 f6 1"/>
              <a:gd name="f28" fmla="?: f18 f7 1"/>
              <a:gd name="f29" fmla="?: f19 f8 1"/>
              <a:gd name="f30" fmla="*/ f23 f10 1"/>
              <a:gd name="f31" fmla="*/ f24 1 f5"/>
              <a:gd name="f32" fmla="*/ f25 1 f5"/>
              <a:gd name="f33" fmla="*/ f26 1 f5"/>
              <a:gd name="f34" fmla="*/ f27 1 21600"/>
              <a:gd name="f35" fmla="*/ f28 1 21600"/>
              <a:gd name="f36" fmla="*/ 21600 f27 1"/>
              <a:gd name="f37" fmla="*/ 21600 f28 1"/>
              <a:gd name="f38" fmla="*/ f30 1 f2"/>
              <a:gd name="f39" fmla="+- f31 0 f3"/>
              <a:gd name="f40" fmla="+- f32 0 f3"/>
              <a:gd name="f41" fmla="+- f33 0 f3"/>
              <a:gd name="f42" fmla="min f35 f34"/>
              <a:gd name="f43" fmla="*/ f36 1 f29"/>
              <a:gd name="f44" fmla="*/ f37 1 f29"/>
              <a:gd name="f45" fmla="+- 0 0 f38"/>
              <a:gd name="f46" fmla="val f43"/>
              <a:gd name="f47" fmla="val f44"/>
              <a:gd name="f48" fmla="+- 0 0 f45"/>
              <a:gd name="f49" fmla="*/ f20 f42 1"/>
              <a:gd name="f50" fmla="+- f47 0 f20"/>
              <a:gd name="f51" fmla="+- f46 0 f20"/>
              <a:gd name="f52" fmla="*/ f48 f2 1"/>
              <a:gd name="f53" fmla="*/ f46 f42 1"/>
              <a:gd name="f54" fmla="*/ f47 f42 1"/>
              <a:gd name="f55" fmla="*/ f51 1 2"/>
              <a:gd name="f56" fmla="min f51 f50"/>
              <a:gd name="f57" fmla="*/ f50 f21 1"/>
              <a:gd name="f58" fmla="*/ f52 1 f10"/>
              <a:gd name="f59" fmla="+- f20 f55 0"/>
              <a:gd name="f60" fmla="*/ f56 f22 1"/>
              <a:gd name="f61" fmla="*/ f57 1 100000"/>
              <a:gd name="f62" fmla="+- f58 0 f3"/>
              <a:gd name="f63" fmla="*/ f55 f42 1"/>
              <a:gd name="f64" fmla="*/ f60 1 100000"/>
              <a:gd name="f65" fmla="cos 1 f62"/>
              <a:gd name="f66" fmla="sin 1 f62"/>
              <a:gd name="f67" fmla="*/ f59 f42 1"/>
              <a:gd name="f68" fmla="*/ f61 f42 1"/>
              <a:gd name="f69" fmla="+- f61 0 f64"/>
              <a:gd name="f70" fmla="+- f47 0 f64"/>
              <a:gd name="f71" fmla="+- 0 0 f65"/>
              <a:gd name="f72" fmla="+- 0 0 f66"/>
              <a:gd name="f73" fmla="*/ f64 f42 1"/>
              <a:gd name="f74" fmla="+- 0 0 f71"/>
              <a:gd name="f75" fmla="+- 0 0 f72"/>
              <a:gd name="f76" fmla="*/ f69 f42 1"/>
              <a:gd name="f77" fmla="*/ f70 f42 1"/>
              <a:gd name="f78" fmla="*/ f74 f55 1"/>
              <a:gd name="f79" fmla="*/ f75 f64 1"/>
              <a:gd name="f80" fmla="+- f20 f78 0"/>
              <a:gd name="f81" fmla="+- f64 0 f79"/>
              <a:gd name="f82" fmla="+- f47 f79 0"/>
              <a:gd name="f83" fmla="+- f82 0 f64"/>
              <a:gd name="f84" fmla="*/ f81 f42 1"/>
              <a:gd name="f85" fmla="*/ f80 f42 1"/>
              <a:gd name="f86" fmla="*/ f83 f42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9">
                <a:pos x="f49" y="f49"/>
              </a:cxn>
              <a:cxn ang="f40">
                <a:pos x="f53" y="f68"/>
              </a:cxn>
              <a:cxn ang="f41">
                <a:pos x="f49" y="f54"/>
              </a:cxn>
            </a:cxnLst>
            <a:rect l="f49" t="f84" r="f85" b="f86"/>
            <a:pathLst>
              <a:path stroke="0">
                <a:moveTo>
                  <a:pt x="f49" y="f49"/>
                </a:moveTo>
                <a:arcTo wR="f63" hR="f73" stAng="f4" swAng="f3"/>
                <a:lnTo>
                  <a:pt x="f67" y="f76"/>
                </a:lnTo>
                <a:arcTo wR="f63" hR="f73" stAng="f2" swAng="f11"/>
                <a:arcTo wR="f63" hR="f73" stAng="f4" swAng="f11"/>
                <a:lnTo>
                  <a:pt x="f67" y="f77"/>
                </a:lnTo>
                <a:arcTo wR="f63" hR="f73" stAng="f9" swAng="f3"/>
                <a:close/>
              </a:path>
              <a:path fill="none">
                <a:moveTo>
                  <a:pt x="f49" y="f49"/>
                </a:moveTo>
                <a:arcTo wR="f63" hR="f73" stAng="f4" swAng="f3"/>
                <a:lnTo>
                  <a:pt x="f67" y="f76"/>
                </a:lnTo>
                <a:arcTo wR="f63" hR="f73" stAng="f2" swAng="f11"/>
                <a:arcTo wR="f63" hR="f73" stAng="f4" swAng="f11"/>
                <a:lnTo>
                  <a:pt x="f67" y="f77"/>
                </a:lnTo>
                <a:arcTo wR="f63" hR="f73" stAng="f9" swAng="f3"/>
              </a:path>
            </a:pathLst>
          </a:custGeom>
          <a:noFill/>
          <a:ln w="28575" cap="flat">
            <a:solidFill>
              <a:srgbClr val="FF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6" name="TextBox 8">
            <a:extLst>
              <a:ext uri="{FF2B5EF4-FFF2-40B4-BE49-F238E27FC236}">
                <a16:creationId xmlns:a16="http://schemas.microsoft.com/office/drawing/2014/main" id="{42389684-CBFA-0618-6B1E-DCBBF32C82BA}"/>
              </a:ext>
            </a:extLst>
          </p:cNvPr>
          <p:cNvSpPr txBox="1"/>
          <p:nvPr/>
        </p:nvSpPr>
        <p:spPr>
          <a:xfrm>
            <a:off x="9268468" y="2696858"/>
            <a:ext cx="1362273" cy="1754322"/>
          </a:xfrm>
          <a:prstGeom prst="rect">
            <a:avLst/>
          </a:prstGeom>
          <a:noFill/>
          <a:ln w="19046" cap="flat">
            <a:solidFill>
              <a:srgbClr val="FF0000"/>
            </a:solidFill>
            <a:prstDash val="solid"/>
            <a:miter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M3 x 40 M-F STANDOFF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+ 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M3 x 40 F-F STANDOFF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STACK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A76AFD6D-C6B0-E545-9E81-C83BB4C421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9816" y="664441"/>
            <a:ext cx="6652837" cy="527349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EC526E5-213D-BCAF-867C-08D3EB1ED307}"/>
              </a:ext>
            </a:extLst>
          </p:cNvPr>
          <p:cNvSpPr/>
          <p:nvPr/>
        </p:nvSpPr>
        <p:spPr>
          <a:xfrm>
            <a:off x="3883742" y="2182761"/>
            <a:ext cx="540774" cy="266454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CED45DA-101A-1347-8668-BAC5D65F8B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434732" y="343911"/>
            <a:ext cx="1196444" cy="5486875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461D4755-AD0C-EDF2-5F8D-63F076DEA669}"/>
              </a:ext>
            </a:extLst>
          </p:cNvPr>
          <p:cNvSpPr/>
          <p:nvPr/>
        </p:nvSpPr>
        <p:spPr>
          <a:xfrm>
            <a:off x="7964130" y="3608436"/>
            <a:ext cx="304801" cy="6882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CEDDAD3-961E-093E-53DC-826DCEA62026}"/>
              </a:ext>
            </a:extLst>
          </p:cNvPr>
          <p:cNvCxnSpPr>
            <a:stCxn id="6" idx="3"/>
            <a:endCxn id="8" idx="1"/>
          </p:cNvCxnSpPr>
          <p:nvPr/>
        </p:nvCxnSpPr>
        <p:spPr>
          <a:xfrm flipV="1">
            <a:off x="4424516" y="3087349"/>
            <a:ext cx="3010216" cy="42768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4">
            <a:extLst>
              <a:ext uri="{FF2B5EF4-FFF2-40B4-BE49-F238E27FC236}">
                <a16:creationId xmlns:a16="http://schemas.microsoft.com/office/drawing/2014/main" id="{367C0429-EF15-7EB7-1026-601C1B2BCFAC}"/>
              </a:ext>
            </a:extLst>
          </p:cNvPr>
          <p:cNvSpPr txBox="1"/>
          <p:nvPr/>
        </p:nvSpPr>
        <p:spPr>
          <a:xfrm>
            <a:off x="1649810" y="5677504"/>
            <a:ext cx="1362273" cy="369335"/>
          </a:xfrm>
          <a:prstGeom prst="rect">
            <a:avLst/>
          </a:prstGeom>
          <a:noFill/>
          <a:ln w="9528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M3 X 8 BOLT </a:t>
            </a:r>
          </a:p>
        </p:txBody>
      </p:sp>
      <p:cxnSp>
        <p:nvCxnSpPr>
          <p:cNvPr id="13" name="Straight Connector 5">
            <a:extLst>
              <a:ext uri="{FF2B5EF4-FFF2-40B4-BE49-F238E27FC236}">
                <a16:creationId xmlns:a16="http://schemas.microsoft.com/office/drawing/2014/main" id="{D1BF6B95-77D2-5A05-1230-9D43B80716E2}"/>
              </a:ext>
            </a:extLst>
          </p:cNvPr>
          <p:cNvCxnSpPr>
            <a:cxnSpLocks/>
            <a:endCxn id="12" idx="3"/>
          </p:cNvCxnSpPr>
          <p:nvPr/>
        </p:nvCxnSpPr>
        <p:spPr>
          <a:xfrm flipH="1">
            <a:off x="3012083" y="4719484"/>
            <a:ext cx="1068304" cy="1142688"/>
          </a:xfrm>
          <a:prstGeom prst="straightConnector1">
            <a:avLst/>
          </a:prstGeom>
          <a:noFill/>
          <a:ln w="6345" cap="flat">
            <a:solidFill>
              <a:srgbClr val="000000"/>
            </a:solidFill>
            <a:prstDash val="solid"/>
            <a:miter/>
          </a:ln>
        </p:spPr>
      </p:cxnSp>
      <p:sp>
        <p:nvSpPr>
          <p:cNvPr id="14" name="TextBox 7">
            <a:extLst>
              <a:ext uri="{FF2B5EF4-FFF2-40B4-BE49-F238E27FC236}">
                <a16:creationId xmlns:a16="http://schemas.microsoft.com/office/drawing/2014/main" id="{76F6D7DC-6762-3FCD-FC64-E11E0825E382}"/>
              </a:ext>
            </a:extLst>
          </p:cNvPr>
          <p:cNvSpPr txBox="1"/>
          <p:nvPr/>
        </p:nvSpPr>
        <p:spPr>
          <a:xfrm>
            <a:off x="5953053" y="1108744"/>
            <a:ext cx="1362273" cy="646334"/>
          </a:xfrm>
          <a:prstGeom prst="rect">
            <a:avLst/>
          </a:prstGeom>
          <a:noFill/>
          <a:ln w="9528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M3 x 40 F-F STANDOFF</a:t>
            </a:r>
          </a:p>
        </p:txBody>
      </p:sp>
      <p:cxnSp>
        <p:nvCxnSpPr>
          <p:cNvPr id="15" name="Straight Connector 8">
            <a:extLst>
              <a:ext uri="{FF2B5EF4-FFF2-40B4-BE49-F238E27FC236}">
                <a16:creationId xmlns:a16="http://schemas.microsoft.com/office/drawing/2014/main" id="{6196AB62-9626-DBBF-D278-3ECC1F00FDC6}"/>
              </a:ext>
            </a:extLst>
          </p:cNvPr>
          <p:cNvCxnSpPr>
            <a:cxnSpLocks/>
            <a:endCxn id="14" idx="1"/>
          </p:cNvCxnSpPr>
          <p:nvPr/>
        </p:nvCxnSpPr>
        <p:spPr>
          <a:xfrm flipV="1">
            <a:off x="4345858" y="1431911"/>
            <a:ext cx="1607195" cy="1227755"/>
          </a:xfrm>
          <a:prstGeom prst="straightConnector1">
            <a:avLst/>
          </a:prstGeom>
          <a:noFill/>
          <a:ln w="6345" cap="flat">
            <a:solidFill>
              <a:srgbClr val="000000"/>
            </a:solidFill>
            <a:prstDash val="solid"/>
            <a:miter/>
          </a:ln>
        </p:spPr>
      </p:cxnSp>
    </p:spTree>
    <p:extLst>
      <p:ext uri="{BB962C8B-B14F-4D97-AF65-F5344CB8AC3E}">
        <p14:creationId xmlns:p14="http://schemas.microsoft.com/office/powerpoint/2010/main" val="37024161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D9945EE-62BE-32FD-6DF3-4EF89413AC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6569" y="544580"/>
            <a:ext cx="7094835" cy="5768840"/>
          </a:xfrm>
          <a:prstGeom prst="rect">
            <a:avLst/>
          </a:prstGeom>
        </p:spPr>
      </p:pic>
      <p:sp>
        <p:nvSpPr>
          <p:cNvPr id="6" name="Arrow: Down 4">
            <a:extLst>
              <a:ext uri="{FF2B5EF4-FFF2-40B4-BE49-F238E27FC236}">
                <a16:creationId xmlns:a16="http://schemas.microsoft.com/office/drawing/2014/main" id="{7986C848-9AF9-EE8B-73F9-C437B06E52A3}"/>
              </a:ext>
            </a:extLst>
          </p:cNvPr>
          <p:cNvSpPr/>
          <p:nvPr/>
        </p:nvSpPr>
        <p:spPr>
          <a:xfrm>
            <a:off x="6076336" y="2290915"/>
            <a:ext cx="285135" cy="550604"/>
          </a:xfrm>
          <a:custGeom>
            <a:avLst>
              <a:gd name="f0" fmla="val 14322"/>
              <a:gd name="f1" fmla="val 54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val 10800"/>
              <a:gd name="f10" fmla="+- 0 0 -270"/>
              <a:gd name="f11" fmla="+- 0 0 -90"/>
              <a:gd name="f12" fmla="*/ f5 1 21600"/>
              <a:gd name="f13" fmla="*/ f6 1 21600"/>
              <a:gd name="f14" fmla="pin 0 f1 10800"/>
              <a:gd name="f15" fmla="pin 0 f0 21600"/>
              <a:gd name="f16" fmla="*/ f10 f2 1"/>
              <a:gd name="f17" fmla="*/ f11 f2 1"/>
              <a:gd name="f18" fmla="val f14"/>
              <a:gd name="f19" fmla="val f15"/>
              <a:gd name="f20" fmla="+- 21600 0 f14"/>
              <a:gd name="f21" fmla="*/ f14 f12 1"/>
              <a:gd name="f22" fmla="*/ f15 f13 1"/>
              <a:gd name="f23" fmla="*/ 0 f13 1"/>
              <a:gd name="f24" fmla="*/ 0 f12 1"/>
              <a:gd name="f25" fmla="*/ f16 1 f4"/>
              <a:gd name="f26" fmla="*/ 21600 f12 1"/>
              <a:gd name="f27" fmla="*/ f17 1 f4"/>
              <a:gd name="f28" fmla="+- 21600 0 f19"/>
              <a:gd name="f29" fmla="*/ f18 f12 1"/>
              <a:gd name="f30" fmla="*/ f20 f12 1"/>
              <a:gd name="f31" fmla="*/ f19 f13 1"/>
              <a:gd name="f32" fmla="+- f25 0 f3"/>
              <a:gd name="f33" fmla="+- f27 0 f3"/>
              <a:gd name="f34" fmla="*/ f28 f18 1"/>
              <a:gd name="f35" fmla="*/ f34 1 10800"/>
              <a:gd name="f36" fmla="+- f19 f35 0"/>
              <a:gd name="f37" fmla="*/ f36 f13 1"/>
            </a:gdLst>
            <a:ahLst>
              <a:ahXY gdRefX="f1" minX="f7" maxX="f9" gdRefY="f0" minY="f7" maxY="f8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24" y="f31"/>
              </a:cxn>
              <a:cxn ang="f33">
                <a:pos x="f26" y="f31"/>
              </a:cxn>
            </a:cxnLst>
            <a:rect l="f29" t="f23" r="f30" b="f37"/>
            <a:pathLst>
              <a:path w="21600" h="21600">
                <a:moveTo>
                  <a:pt x="f18" y="f7"/>
                </a:moveTo>
                <a:lnTo>
                  <a:pt x="f18" y="f19"/>
                </a:lnTo>
                <a:lnTo>
                  <a:pt x="f7" y="f19"/>
                </a:lnTo>
                <a:lnTo>
                  <a:pt x="f9" y="f8"/>
                </a:lnTo>
                <a:lnTo>
                  <a:pt x="f8" y="f19"/>
                </a:lnTo>
                <a:lnTo>
                  <a:pt x="f20" y="f19"/>
                </a:lnTo>
                <a:lnTo>
                  <a:pt x="f20" y="f7"/>
                </a:lnTo>
                <a:close/>
              </a:path>
            </a:pathLst>
          </a:custGeom>
          <a:solidFill>
            <a:srgbClr val="FF0000"/>
          </a:solidFill>
          <a:ln w="12701" cap="flat">
            <a:solidFill>
              <a:srgbClr val="FF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226356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C6CF8DFF-D9BD-2684-84A3-A05A59E249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7529" y="175313"/>
            <a:ext cx="6269997" cy="6507373"/>
          </a:xfrm>
          <a:prstGeom prst="rect">
            <a:avLst/>
          </a:prstGeom>
        </p:spPr>
      </p:pic>
      <p:sp>
        <p:nvSpPr>
          <p:cNvPr id="5" name="TextBox 7">
            <a:extLst>
              <a:ext uri="{FF2B5EF4-FFF2-40B4-BE49-F238E27FC236}">
                <a16:creationId xmlns:a16="http://schemas.microsoft.com/office/drawing/2014/main" id="{0CFB794A-6474-AAA1-5799-5D428BFC640C}"/>
              </a:ext>
            </a:extLst>
          </p:cNvPr>
          <p:cNvSpPr txBox="1"/>
          <p:nvPr/>
        </p:nvSpPr>
        <p:spPr>
          <a:xfrm>
            <a:off x="5531772" y="336371"/>
            <a:ext cx="1362273" cy="646334"/>
          </a:xfrm>
          <a:prstGeom prst="rect">
            <a:avLst/>
          </a:prstGeom>
          <a:noFill/>
          <a:ln w="9528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M3 x 60 M-F STANDOFF</a:t>
            </a:r>
          </a:p>
        </p:txBody>
      </p:sp>
      <p:cxnSp>
        <p:nvCxnSpPr>
          <p:cNvPr id="6" name="Straight Connector 8">
            <a:extLst>
              <a:ext uri="{FF2B5EF4-FFF2-40B4-BE49-F238E27FC236}">
                <a16:creationId xmlns:a16="http://schemas.microsoft.com/office/drawing/2014/main" id="{FD6F8D91-11F8-E5A7-39E0-6FE7912D114E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3991897" y="659538"/>
            <a:ext cx="1539875" cy="225365"/>
          </a:xfrm>
          <a:prstGeom prst="straightConnector1">
            <a:avLst/>
          </a:prstGeom>
          <a:noFill/>
          <a:ln w="6345" cap="flat">
            <a:solidFill>
              <a:srgbClr val="000000"/>
            </a:solidFill>
            <a:prstDash val="solid"/>
            <a:miter/>
          </a:ln>
        </p:spPr>
      </p:cxnSp>
      <p:sp>
        <p:nvSpPr>
          <p:cNvPr id="7" name="TextBox 10">
            <a:extLst>
              <a:ext uri="{FF2B5EF4-FFF2-40B4-BE49-F238E27FC236}">
                <a16:creationId xmlns:a16="http://schemas.microsoft.com/office/drawing/2014/main" id="{4407B2C9-D902-7238-D732-9EC1053D8576}"/>
              </a:ext>
            </a:extLst>
          </p:cNvPr>
          <p:cNvSpPr txBox="1"/>
          <p:nvPr/>
        </p:nvSpPr>
        <p:spPr>
          <a:xfrm>
            <a:off x="7333780" y="1679579"/>
            <a:ext cx="1248860" cy="369335"/>
          </a:xfrm>
          <a:prstGeom prst="rect">
            <a:avLst/>
          </a:prstGeom>
          <a:noFill/>
          <a:ln w="9528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MALE SIDE</a:t>
            </a:r>
          </a:p>
        </p:txBody>
      </p:sp>
      <p:cxnSp>
        <p:nvCxnSpPr>
          <p:cNvPr id="8" name="Straight Connector 11">
            <a:extLst>
              <a:ext uri="{FF2B5EF4-FFF2-40B4-BE49-F238E27FC236}">
                <a16:creationId xmlns:a16="http://schemas.microsoft.com/office/drawing/2014/main" id="{E8D06E46-0A37-2717-8953-B860D0B9D59A}"/>
              </a:ext>
            </a:extLst>
          </p:cNvPr>
          <p:cNvCxnSpPr>
            <a:cxnSpLocks/>
            <a:stCxn id="7" idx="1"/>
          </p:cNvCxnSpPr>
          <p:nvPr/>
        </p:nvCxnSpPr>
        <p:spPr>
          <a:xfrm flipH="1">
            <a:off x="6459794" y="1864247"/>
            <a:ext cx="873986" cy="758171"/>
          </a:xfrm>
          <a:prstGeom prst="straightConnector1">
            <a:avLst/>
          </a:prstGeom>
          <a:noFill/>
          <a:ln w="6345" cap="flat">
            <a:solidFill>
              <a:srgbClr val="000000"/>
            </a:solidFill>
            <a:prstDash val="solid"/>
            <a:miter/>
          </a:ln>
        </p:spPr>
      </p:cxnSp>
      <p:sp>
        <p:nvSpPr>
          <p:cNvPr id="9" name="TextBox 10">
            <a:extLst>
              <a:ext uri="{FF2B5EF4-FFF2-40B4-BE49-F238E27FC236}">
                <a16:creationId xmlns:a16="http://schemas.microsoft.com/office/drawing/2014/main" id="{D5C0F091-A290-C45B-446D-AD776490D18B}"/>
              </a:ext>
            </a:extLst>
          </p:cNvPr>
          <p:cNvSpPr txBox="1"/>
          <p:nvPr/>
        </p:nvSpPr>
        <p:spPr>
          <a:xfrm>
            <a:off x="7380410" y="982705"/>
            <a:ext cx="1469996" cy="369332"/>
          </a:xfrm>
          <a:prstGeom prst="rect">
            <a:avLst/>
          </a:prstGeom>
          <a:noFill/>
          <a:ln w="9528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FEMALE SIDE</a:t>
            </a:r>
          </a:p>
        </p:txBody>
      </p:sp>
      <p:cxnSp>
        <p:nvCxnSpPr>
          <p:cNvPr id="10" name="Straight Connector 11">
            <a:extLst>
              <a:ext uri="{FF2B5EF4-FFF2-40B4-BE49-F238E27FC236}">
                <a16:creationId xmlns:a16="http://schemas.microsoft.com/office/drawing/2014/main" id="{B8590524-1923-0758-A81E-479734E54D28}"/>
              </a:ext>
            </a:extLst>
          </p:cNvPr>
          <p:cNvCxnSpPr>
            <a:cxnSpLocks/>
          </p:cNvCxnSpPr>
          <p:nvPr/>
        </p:nvCxnSpPr>
        <p:spPr>
          <a:xfrm flipH="1">
            <a:off x="6459794" y="1172825"/>
            <a:ext cx="920616" cy="276768"/>
          </a:xfrm>
          <a:prstGeom prst="straightConnector1">
            <a:avLst/>
          </a:prstGeom>
          <a:noFill/>
          <a:ln w="6345" cap="flat">
            <a:solidFill>
              <a:srgbClr val="000000"/>
            </a:solidFill>
            <a:prstDash val="solid"/>
            <a:miter/>
          </a:ln>
        </p:spPr>
      </p:cxnSp>
    </p:spTree>
    <p:extLst>
      <p:ext uri="{BB962C8B-B14F-4D97-AF65-F5344CB8AC3E}">
        <p14:creationId xmlns:p14="http://schemas.microsoft.com/office/powerpoint/2010/main" val="18400394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68C2F7B0-5ABE-6DB5-F86C-EE0F3B6882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4528" y="191453"/>
            <a:ext cx="5097771" cy="6475093"/>
          </a:xfrm>
          <a:prstGeom prst="rect">
            <a:avLst/>
          </a:prstGeom>
        </p:spPr>
      </p:pic>
      <p:sp>
        <p:nvSpPr>
          <p:cNvPr id="3" name="Arrow: Down 4">
            <a:extLst>
              <a:ext uri="{FF2B5EF4-FFF2-40B4-BE49-F238E27FC236}">
                <a16:creationId xmlns:a16="http://schemas.microsoft.com/office/drawing/2014/main" id="{A04C41E5-64B7-96BE-6F29-8032B3C1338D}"/>
              </a:ext>
            </a:extLst>
          </p:cNvPr>
          <p:cNvSpPr/>
          <p:nvPr/>
        </p:nvSpPr>
        <p:spPr>
          <a:xfrm>
            <a:off x="6273077" y="2536412"/>
            <a:ext cx="304796" cy="452280"/>
          </a:xfrm>
          <a:custGeom>
            <a:avLst>
              <a:gd name="f0" fmla="val 14322"/>
              <a:gd name="f1" fmla="val 54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val 10800"/>
              <a:gd name="f10" fmla="+- 0 0 -270"/>
              <a:gd name="f11" fmla="+- 0 0 -90"/>
              <a:gd name="f12" fmla="*/ f5 1 21600"/>
              <a:gd name="f13" fmla="*/ f6 1 21600"/>
              <a:gd name="f14" fmla="pin 0 f1 10800"/>
              <a:gd name="f15" fmla="pin 0 f0 21600"/>
              <a:gd name="f16" fmla="*/ f10 f2 1"/>
              <a:gd name="f17" fmla="*/ f11 f2 1"/>
              <a:gd name="f18" fmla="val f14"/>
              <a:gd name="f19" fmla="val f15"/>
              <a:gd name="f20" fmla="+- 21600 0 f14"/>
              <a:gd name="f21" fmla="*/ f14 f12 1"/>
              <a:gd name="f22" fmla="*/ f15 f13 1"/>
              <a:gd name="f23" fmla="*/ 0 f13 1"/>
              <a:gd name="f24" fmla="*/ 0 f12 1"/>
              <a:gd name="f25" fmla="*/ f16 1 f4"/>
              <a:gd name="f26" fmla="*/ 21600 f12 1"/>
              <a:gd name="f27" fmla="*/ f17 1 f4"/>
              <a:gd name="f28" fmla="+- 21600 0 f19"/>
              <a:gd name="f29" fmla="*/ f18 f12 1"/>
              <a:gd name="f30" fmla="*/ f20 f12 1"/>
              <a:gd name="f31" fmla="*/ f19 f13 1"/>
              <a:gd name="f32" fmla="+- f25 0 f3"/>
              <a:gd name="f33" fmla="+- f27 0 f3"/>
              <a:gd name="f34" fmla="*/ f28 f18 1"/>
              <a:gd name="f35" fmla="*/ f34 1 10800"/>
              <a:gd name="f36" fmla="+- f19 f35 0"/>
              <a:gd name="f37" fmla="*/ f36 f13 1"/>
            </a:gdLst>
            <a:ahLst>
              <a:ahXY gdRefX="f1" minX="f7" maxX="f9" gdRefY="f0" minY="f7" maxY="f8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24" y="f31"/>
              </a:cxn>
              <a:cxn ang="f33">
                <a:pos x="f26" y="f31"/>
              </a:cxn>
            </a:cxnLst>
            <a:rect l="f29" t="f23" r="f30" b="f37"/>
            <a:pathLst>
              <a:path w="21600" h="21600">
                <a:moveTo>
                  <a:pt x="f18" y="f7"/>
                </a:moveTo>
                <a:lnTo>
                  <a:pt x="f18" y="f19"/>
                </a:lnTo>
                <a:lnTo>
                  <a:pt x="f7" y="f19"/>
                </a:lnTo>
                <a:lnTo>
                  <a:pt x="f9" y="f8"/>
                </a:lnTo>
                <a:lnTo>
                  <a:pt x="f8" y="f19"/>
                </a:lnTo>
                <a:lnTo>
                  <a:pt x="f20" y="f19"/>
                </a:lnTo>
                <a:lnTo>
                  <a:pt x="f20" y="f7"/>
                </a:lnTo>
                <a:close/>
              </a:path>
            </a:pathLst>
          </a:custGeom>
          <a:solidFill>
            <a:srgbClr val="FF0000"/>
          </a:solidFill>
          <a:ln w="12701" cap="flat">
            <a:solidFill>
              <a:srgbClr val="FF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" name="TextBox 6">
            <a:extLst>
              <a:ext uri="{FF2B5EF4-FFF2-40B4-BE49-F238E27FC236}">
                <a16:creationId xmlns:a16="http://schemas.microsoft.com/office/drawing/2014/main" id="{A0D90901-DDB5-EFDD-52E6-1AFB870578AB}"/>
              </a:ext>
            </a:extLst>
          </p:cNvPr>
          <p:cNvSpPr txBox="1"/>
          <p:nvPr/>
        </p:nvSpPr>
        <p:spPr>
          <a:xfrm>
            <a:off x="2998608" y="491124"/>
            <a:ext cx="1362273" cy="369335"/>
          </a:xfrm>
          <a:prstGeom prst="rect">
            <a:avLst/>
          </a:prstGeom>
          <a:noFill/>
          <a:ln w="9528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M3 X 8 BOLT </a:t>
            </a:r>
          </a:p>
        </p:txBody>
      </p:sp>
      <p:cxnSp>
        <p:nvCxnSpPr>
          <p:cNvPr id="5" name="Straight Connector 7">
            <a:extLst>
              <a:ext uri="{FF2B5EF4-FFF2-40B4-BE49-F238E27FC236}">
                <a16:creationId xmlns:a16="http://schemas.microsoft.com/office/drawing/2014/main" id="{749DD491-2931-CED1-FFD1-AB9074F1FB6D}"/>
              </a:ext>
            </a:extLst>
          </p:cNvPr>
          <p:cNvCxnSpPr>
            <a:endCxn id="4" idx="3"/>
          </p:cNvCxnSpPr>
          <p:nvPr/>
        </p:nvCxnSpPr>
        <p:spPr>
          <a:xfrm flipH="1">
            <a:off x="4360872" y="565428"/>
            <a:ext cx="484047" cy="110359"/>
          </a:xfrm>
          <a:prstGeom prst="straightConnector1">
            <a:avLst/>
          </a:prstGeom>
          <a:noFill/>
          <a:ln w="6345" cap="flat">
            <a:solidFill>
              <a:srgbClr val="000000"/>
            </a:solidFill>
            <a:prstDash val="solid"/>
            <a:miter/>
          </a:ln>
        </p:spPr>
      </p:cxnSp>
    </p:spTree>
    <p:extLst>
      <p:ext uri="{BB962C8B-B14F-4D97-AF65-F5344CB8AC3E}">
        <p14:creationId xmlns:p14="http://schemas.microsoft.com/office/powerpoint/2010/main" val="13683515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D8083013-B1AA-8A6E-6827-4AFC48E202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4439" y="681035"/>
            <a:ext cx="8307479" cy="5045906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extBox 10">
            <a:extLst>
              <a:ext uri="{FF2B5EF4-FFF2-40B4-BE49-F238E27FC236}">
                <a16:creationId xmlns:a16="http://schemas.microsoft.com/office/drawing/2014/main" id="{1B52052F-F03E-DF1B-1292-F4976FA74B09}"/>
              </a:ext>
            </a:extLst>
          </p:cNvPr>
          <p:cNvSpPr txBox="1"/>
          <p:nvPr/>
        </p:nvSpPr>
        <p:spPr>
          <a:xfrm>
            <a:off x="1544439" y="3429000"/>
            <a:ext cx="1740313" cy="369335"/>
          </a:xfrm>
          <a:prstGeom prst="rect">
            <a:avLst/>
          </a:prstGeom>
          <a:noFill/>
          <a:ln w="9528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M</a:t>
            </a:r>
            <a:r>
              <a:rPr lang="en-US" sz="1800" b="0" i="0" u="none" strike="noStrike" kern="0" cap="none" spc="0" baseline="0">
                <a:solidFill>
                  <a:srgbClr val="000000"/>
                </a:solidFill>
                <a:uFillTx/>
                <a:latin typeface="Calibri"/>
              </a:rPr>
              <a:t>2.5</a:t>
            </a: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 x 25 BOLT </a:t>
            </a:r>
          </a:p>
        </p:txBody>
      </p:sp>
      <p:cxnSp>
        <p:nvCxnSpPr>
          <p:cNvPr id="4" name="Straight Connector 11">
            <a:extLst>
              <a:ext uri="{FF2B5EF4-FFF2-40B4-BE49-F238E27FC236}">
                <a16:creationId xmlns:a16="http://schemas.microsoft.com/office/drawing/2014/main" id="{55A7834F-1E84-6959-BA12-A2A51F03EBE0}"/>
              </a:ext>
            </a:extLst>
          </p:cNvPr>
          <p:cNvCxnSpPr>
            <a:stCxn id="3" idx="2"/>
          </p:cNvCxnSpPr>
          <p:nvPr/>
        </p:nvCxnSpPr>
        <p:spPr>
          <a:xfrm>
            <a:off x="2414592" y="3798335"/>
            <a:ext cx="870161" cy="929460"/>
          </a:xfrm>
          <a:prstGeom prst="straightConnector1">
            <a:avLst/>
          </a:prstGeom>
          <a:noFill/>
          <a:ln w="6345" cap="flat">
            <a:solidFill>
              <a:srgbClr val="000000"/>
            </a:solidFill>
            <a:prstDash val="solid"/>
            <a:miter/>
          </a:ln>
        </p:spPr>
      </p:cxnSp>
      <p:sp>
        <p:nvSpPr>
          <p:cNvPr id="5" name="TextBox 10">
            <a:extLst>
              <a:ext uri="{FF2B5EF4-FFF2-40B4-BE49-F238E27FC236}">
                <a16:creationId xmlns:a16="http://schemas.microsoft.com/office/drawing/2014/main" id="{640E19B3-C846-C11D-92E8-A4B7F6D58294}"/>
              </a:ext>
            </a:extLst>
          </p:cNvPr>
          <p:cNvSpPr txBox="1"/>
          <p:nvPr/>
        </p:nvSpPr>
        <p:spPr>
          <a:xfrm>
            <a:off x="8120667" y="4358460"/>
            <a:ext cx="1170038" cy="369335"/>
          </a:xfrm>
          <a:prstGeom prst="rect">
            <a:avLst/>
          </a:prstGeom>
          <a:noFill/>
          <a:ln w="9528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M</a:t>
            </a:r>
            <a:r>
              <a:rPr lang="en-US" sz="1800" b="0" i="0" u="none" strike="noStrike" kern="0" cap="none" spc="0" baseline="0">
                <a:solidFill>
                  <a:srgbClr val="000000"/>
                </a:solidFill>
                <a:uFillTx/>
                <a:latin typeface="Calibri"/>
              </a:rPr>
              <a:t>2.5</a:t>
            </a: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 NUT</a:t>
            </a:r>
          </a:p>
        </p:txBody>
      </p:sp>
      <p:cxnSp>
        <p:nvCxnSpPr>
          <p:cNvPr id="6" name="Straight Connector 11">
            <a:extLst>
              <a:ext uri="{FF2B5EF4-FFF2-40B4-BE49-F238E27FC236}">
                <a16:creationId xmlns:a16="http://schemas.microsoft.com/office/drawing/2014/main" id="{80725C11-7226-4551-818D-6FA74161AB37}"/>
              </a:ext>
            </a:extLst>
          </p:cNvPr>
          <p:cNvCxnSpPr>
            <a:endCxn id="5" idx="0"/>
          </p:cNvCxnSpPr>
          <p:nvPr/>
        </p:nvCxnSpPr>
        <p:spPr>
          <a:xfrm flipH="1">
            <a:off x="8705691" y="3429000"/>
            <a:ext cx="210623" cy="929460"/>
          </a:xfrm>
          <a:prstGeom prst="straightConnector1">
            <a:avLst/>
          </a:prstGeom>
          <a:noFill/>
          <a:ln w="6345" cap="flat">
            <a:solidFill>
              <a:srgbClr val="000000"/>
            </a:solidFill>
            <a:prstDash val="solid"/>
            <a:miter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E0CCC990-74E3-50BA-3E5B-C52145FEF6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681" y="365129"/>
            <a:ext cx="5814559" cy="586790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" name="Picture 6">
            <a:extLst>
              <a:ext uri="{FF2B5EF4-FFF2-40B4-BE49-F238E27FC236}">
                <a16:creationId xmlns:a16="http://schemas.microsoft.com/office/drawing/2014/main" id="{8F9B3B4E-DD2A-EC59-AD52-E0DD1560DD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5565" y="903701"/>
            <a:ext cx="4751496" cy="4790770"/>
          </a:xfrm>
          <a:prstGeom prst="rect">
            <a:avLst/>
          </a:prstGeom>
          <a:noFill/>
          <a:ln w="19046" cap="flat">
            <a:solidFill>
              <a:srgbClr val="FF0000"/>
            </a:solidFill>
            <a:prstDash val="solid"/>
            <a:miter/>
          </a:ln>
        </p:spPr>
      </p:pic>
      <p:sp>
        <p:nvSpPr>
          <p:cNvPr id="4" name="TextBox 10">
            <a:extLst>
              <a:ext uri="{FF2B5EF4-FFF2-40B4-BE49-F238E27FC236}">
                <a16:creationId xmlns:a16="http://schemas.microsoft.com/office/drawing/2014/main" id="{663BC0B0-F73D-15B0-71E8-FFC53BE0E2CA}"/>
              </a:ext>
            </a:extLst>
          </p:cNvPr>
          <p:cNvSpPr txBox="1"/>
          <p:nvPr/>
        </p:nvSpPr>
        <p:spPr>
          <a:xfrm>
            <a:off x="1033701" y="4839617"/>
            <a:ext cx="1477514" cy="369335"/>
          </a:xfrm>
          <a:prstGeom prst="rect">
            <a:avLst/>
          </a:prstGeom>
          <a:noFill/>
          <a:ln w="9528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M3 x </a:t>
            </a:r>
            <a:r>
              <a:rPr lang="en-US" sz="1800" b="0" i="0" u="none" strike="noStrike" kern="0" cap="none" spc="0" baseline="0">
                <a:solidFill>
                  <a:srgbClr val="000000"/>
                </a:solidFill>
                <a:uFillTx/>
                <a:latin typeface="Calibri"/>
              </a:rPr>
              <a:t>6</a:t>
            </a: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 BOLT </a:t>
            </a:r>
          </a:p>
        </p:txBody>
      </p:sp>
      <p:cxnSp>
        <p:nvCxnSpPr>
          <p:cNvPr id="5" name="Straight Connector 11">
            <a:extLst>
              <a:ext uri="{FF2B5EF4-FFF2-40B4-BE49-F238E27FC236}">
                <a16:creationId xmlns:a16="http://schemas.microsoft.com/office/drawing/2014/main" id="{950DBDAA-CDAD-ACF8-E490-008E7C849B11}"/>
              </a:ext>
            </a:extLst>
          </p:cNvPr>
          <p:cNvCxnSpPr>
            <a:stCxn id="4" idx="3"/>
          </p:cNvCxnSpPr>
          <p:nvPr/>
        </p:nvCxnSpPr>
        <p:spPr>
          <a:xfrm>
            <a:off x="2511225" y="5024280"/>
            <a:ext cx="967097" cy="261262"/>
          </a:xfrm>
          <a:prstGeom prst="straightConnector1">
            <a:avLst/>
          </a:prstGeom>
          <a:noFill/>
          <a:ln w="6345" cap="flat">
            <a:solidFill>
              <a:srgbClr val="000000"/>
            </a:solidFill>
            <a:prstDash val="solid"/>
            <a:miter/>
          </a:ln>
        </p:spPr>
      </p:cxnSp>
      <p:cxnSp>
        <p:nvCxnSpPr>
          <p:cNvPr id="6" name="Straight Connector 10">
            <a:extLst>
              <a:ext uri="{FF2B5EF4-FFF2-40B4-BE49-F238E27FC236}">
                <a16:creationId xmlns:a16="http://schemas.microsoft.com/office/drawing/2014/main" id="{DB1A03F4-1AFB-BFF0-6C9D-2D50E089C137}"/>
              </a:ext>
            </a:extLst>
          </p:cNvPr>
          <p:cNvCxnSpPr>
            <a:stCxn id="8" idx="0"/>
            <a:endCxn id="3" idx="1"/>
          </p:cNvCxnSpPr>
          <p:nvPr/>
        </p:nvCxnSpPr>
        <p:spPr>
          <a:xfrm flipV="1">
            <a:off x="4801107" y="3299086"/>
            <a:ext cx="1324458" cy="2749285"/>
          </a:xfrm>
          <a:prstGeom prst="straightConnector1">
            <a:avLst/>
          </a:prstGeom>
          <a:noFill/>
          <a:ln w="6345" cap="flat">
            <a:solidFill>
              <a:srgbClr val="FF0000"/>
            </a:solidFill>
            <a:prstDash val="solid"/>
            <a:miter/>
          </a:ln>
        </p:spPr>
      </p:cxnSp>
      <p:sp>
        <p:nvSpPr>
          <p:cNvPr id="7" name="Arrow: Right 11">
            <a:extLst>
              <a:ext uri="{FF2B5EF4-FFF2-40B4-BE49-F238E27FC236}">
                <a16:creationId xmlns:a16="http://schemas.microsoft.com/office/drawing/2014/main" id="{5A73C8F2-C5D3-009A-86DE-772467F47B77}"/>
              </a:ext>
            </a:extLst>
          </p:cNvPr>
          <p:cNvSpPr/>
          <p:nvPr/>
        </p:nvSpPr>
        <p:spPr>
          <a:xfrm rot="16200004">
            <a:off x="3362656" y="5899842"/>
            <a:ext cx="640756" cy="501447"/>
          </a:xfrm>
          <a:custGeom>
            <a:avLst>
              <a:gd name="f0" fmla="val 13148"/>
              <a:gd name="f1" fmla="val 54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val 10800"/>
              <a:gd name="f10" fmla="+- 0 0 0"/>
              <a:gd name="f11" fmla="+- 0 0 180"/>
              <a:gd name="f12" fmla="*/ f5 1 21600"/>
              <a:gd name="f13" fmla="*/ f6 1 21600"/>
              <a:gd name="f14" fmla="val f7"/>
              <a:gd name="f15" fmla="val f8"/>
              <a:gd name="f16" fmla="pin 0 f0 21600"/>
              <a:gd name="f17" fmla="pin 0 f1 10800"/>
              <a:gd name="f18" fmla="*/ f10 f2 1"/>
              <a:gd name="f19" fmla="*/ f11 f2 1"/>
              <a:gd name="f20" fmla="+- f15 0 f14"/>
              <a:gd name="f21" fmla="val f16"/>
              <a:gd name="f22" fmla="val f17"/>
              <a:gd name="f23" fmla="*/ f16 f12 1"/>
              <a:gd name="f24" fmla="*/ f17 f13 1"/>
              <a:gd name="f25" fmla="*/ f18 1 f4"/>
              <a:gd name="f26" fmla="*/ f19 1 f4"/>
              <a:gd name="f27" fmla="*/ f20 1 21600"/>
              <a:gd name="f28" fmla="+- 21600 0 f22"/>
              <a:gd name="f29" fmla="+- 21600 0 f21"/>
              <a:gd name="f30" fmla="*/ f22 f13 1"/>
              <a:gd name="f31" fmla="*/ f21 f12 1"/>
              <a:gd name="f32" fmla="+- f25 0 f3"/>
              <a:gd name="f33" fmla="+- f26 0 f3"/>
              <a:gd name="f34" fmla="*/ 0 f27 1"/>
              <a:gd name="f35" fmla="*/ 21600 f27 1"/>
              <a:gd name="f36" fmla="*/ f29 f22 1"/>
              <a:gd name="f37" fmla="*/ f28 f13 1"/>
              <a:gd name="f38" fmla="*/ f36 1 10800"/>
              <a:gd name="f39" fmla="*/ f34 1 f27"/>
              <a:gd name="f40" fmla="*/ f35 1 f27"/>
              <a:gd name="f41" fmla="+- f21 f38 0"/>
              <a:gd name="f42" fmla="*/ f39 f12 1"/>
              <a:gd name="f43" fmla="*/ f39 f13 1"/>
              <a:gd name="f44" fmla="*/ f40 f13 1"/>
              <a:gd name="f45" fmla="*/ f41 f12 1"/>
            </a:gdLst>
            <a:ahLst>
              <a:ahXY gdRefX="f0" minX="f7" maxX="f8" gdRefY="f1" minY="f7" maxY="f9">
                <a:pos x="f23" y="f24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31" y="f43"/>
              </a:cxn>
              <a:cxn ang="f33">
                <a:pos x="f31" y="f44"/>
              </a:cxn>
            </a:cxnLst>
            <a:rect l="f42" t="f30" r="f45" b="f37"/>
            <a:pathLst>
              <a:path w="21600" h="21600">
                <a:moveTo>
                  <a:pt x="f7" y="f22"/>
                </a:moveTo>
                <a:lnTo>
                  <a:pt x="f21" y="f22"/>
                </a:lnTo>
                <a:lnTo>
                  <a:pt x="f21" y="f7"/>
                </a:lnTo>
                <a:lnTo>
                  <a:pt x="f8" y="f9"/>
                </a:lnTo>
                <a:lnTo>
                  <a:pt x="f21" y="f8"/>
                </a:lnTo>
                <a:lnTo>
                  <a:pt x="f21" y="f28"/>
                </a:lnTo>
                <a:lnTo>
                  <a:pt x="f7" y="f28"/>
                </a:lnTo>
                <a:close/>
              </a:path>
            </a:pathLst>
          </a:custGeom>
          <a:solidFill>
            <a:srgbClr val="FF0000"/>
          </a:solidFill>
          <a:ln w="12701" cap="flat">
            <a:solidFill>
              <a:srgbClr val="FF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8" name="TextBox 14">
            <a:extLst>
              <a:ext uri="{FF2B5EF4-FFF2-40B4-BE49-F238E27FC236}">
                <a16:creationId xmlns:a16="http://schemas.microsoft.com/office/drawing/2014/main" id="{5A4F8785-1C6E-C34E-E7E8-ADED602214A7}"/>
              </a:ext>
            </a:extLst>
          </p:cNvPr>
          <p:cNvSpPr txBox="1"/>
          <p:nvPr/>
        </p:nvSpPr>
        <p:spPr>
          <a:xfrm>
            <a:off x="4008263" y="6048371"/>
            <a:ext cx="1585688" cy="369335"/>
          </a:xfrm>
          <a:prstGeom prst="rect">
            <a:avLst/>
          </a:prstGeom>
          <a:noFill/>
          <a:ln w="9528" cap="flat">
            <a:solidFill>
              <a:srgbClr val="FF0000"/>
            </a:solidFill>
            <a:prstDash val="solid"/>
            <a:miter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BOTTOM VIEW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18689AFC-A908-1338-C193-A3AAD0A3562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602" b="7647"/>
          <a:stretch>
            <a:fillRect/>
          </a:stretch>
        </p:blipFill>
        <p:spPr>
          <a:xfrm>
            <a:off x="843506" y="147483"/>
            <a:ext cx="5673751" cy="629984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" name="Picture 6">
            <a:extLst>
              <a:ext uri="{FF2B5EF4-FFF2-40B4-BE49-F238E27FC236}">
                <a16:creationId xmlns:a16="http://schemas.microsoft.com/office/drawing/2014/main" id="{099D0FA8-C65E-E0EC-59F6-A6F8F9C0DDF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9147" r="12537" b="5172"/>
          <a:stretch>
            <a:fillRect/>
          </a:stretch>
        </p:blipFill>
        <p:spPr>
          <a:xfrm>
            <a:off x="7244836" y="936674"/>
            <a:ext cx="4524378" cy="4687378"/>
          </a:xfrm>
          <a:prstGeom prst="rect">
            <a:avLst/>
          </a:prstGeom>
          <a:solidFill>
            <a:srgbClr val="FF0000"/>
          </a:solidFill>
          <a:ln w="19046" cap="flat">
            <a:solidFill>
              <a:srgbClr val="FF0000"/>
            </a:solidFill>
            <a:prstDash val="solid"/>
            <a:miter/>
          </a:ln>
        </p:spPr>
      </p:pic>
      <p:sp>
        <p:nvSpPr>
          <p:cNvPr id="4" name="TextBox 10">
            <a:extLst>
              <a:ext uri="{FF2B5EF4-FFF2-40B4-BE49-F238E27FC236}">
                <a16:creationId xmlns:a16="http://schemas.microsoft.com/office/drawing/2014/main" id="{A872ACC2-274F-9727-58C3-C8DED78C63A7}"/>
              </a:ext>
            </a:extLst>
          </p:cNvPr>
          <p:cNvSpPr txBox="1"/>
          <p:nvPr/>
        </p:nvSpPr>
        <p:spPr>
          <a:xfrm>
            <a:off x="1053370" y="5439381"/>
            <a:ext cx="1477514" cy="369335"/>
          </a:xfrm>
          <a:prstGeom prst="rect">
            <a:avLst/>
          </a:prstGeom>
          <a:noFill/>
          <a:ln w="9528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M3 x </a:t>
            </a:r>
            <a:r>
              <a:rPr lang="en-US" sz="1800" b="0" i="0" u="none" strike="noStrike" kern="0" cap="none" spc="0" baseline="0">
                <a:solidFill>
                  <a:srgbClr val="000000"/>
                </a:solidFill>
                <a:uFillTx/>
                <a:latin typeface="Calibri"/>
              </a:rPr>
              <a:t>6</a:t>
            </a: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 BOLT </a:t>
            </a:r>
          </a:p>
        </p:txBody>
      </p:sp>
      <p:cxnSp>
        <p:nvCxnSpPr>
          <p:cNvPr id="5" name="Straight Connector 11">
            <a:extLst>
              <a:ext uri="{FF2B5EF4-FFF2-40B4-BE49-F238E27FC236}">
                <a16:creationId xmlns:a16="http://schemas.microsoft.com/office/drawing/2014/main" id="{D974372D-5419-8479-51BC-AB5D3073E940}"/>
              </a:ext>
            </a:extLst>
          </p:cNvPr>
          <p:cNvCxnSpPr>
            <a:stCxn id="4" idx="3"/>
          </p:cNvCxnSpPr>
          <p:nvPr/>
        </p:nvCxnSpPr>
        <p:spPr>
          <a:xfrm>
            <a:off x="2530894" y="5624044"/>
            <a:ext cx="967097" cy="261272"/>
          </a:xfrm>
          <a:prstGeom prst="straightConnector1">
            <a:avLst/>
          </a:prstGeom>
          <a:noFill/>
          <a:ln w="6345" cap="flat">
            <a:solidFill>
              <a:srgbClr val="000000"/>
            </a:solidFill>
            <a:prstDash val="solid"/>
            <a:miter/>
          </a:ln>
        </p:spPr>
      </p:cxnSp>
      <p:sp>
        <p:nvSpPr>
          <p:cNvPr id="6" name="Oval 7">
            <a:extLst>
              <a:ext uri="{FF2B5EF4-FFF2-40B4-BE49-F238E27FC236}">
                <a16:creationId xmlns:a16="http://schemas.microsoft.com/office/drawing/2014/main" id="{C83E7848-DD7B-4B99-85EE-EDC392443BB5}"/>
              </a:ext>
            </a:extLst>
          </p:cNvPr>
          <p:cNvSpPr/>
          <p:nvPr/>
        </p:nvSpPr>
        <p:spPr>
          <a:xfrm>
            <a:off x="3719706" y="3785414"/>
            <a:ext cx="314635" cy="150254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noFill/>
          <a:ln w="28575" cap="flat">
            <a:solidFill>
              <a:srgbClr val="FF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7" name="Arrow: Down 8">
            <a:extLst>
              <a:ext uri="{FF2B5EF4-FFF2-40B4-BE49-F238E27FC236}">
                <a16:creationId xmlns:a16="http://schemas.microsoft.com/office/drawing/2014/main" id="{C857EBEE-8AF7-FCDA-E1A2-FE92D66EAB6C}"/>
              </a:ext>
            </a:extLst>
          </p:cNvPr>
          <p:cNvSpPr/>
          <p:nvPr/>
        </p:nvSpPr>
        <p:spPr>
          <a:xfrm rot="911587">
            <a:off x="4687151" y="1969225"/>
            <a:ext cx="511277" cy="698089"/>
          </a:xfrm>
          <a:custGeom>
            <a:avLst>
              <a:gd name="f0" fmla="val 13690"/>
              <a:gd name="f1" fmla="val 54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val 10800"/>
              <a:gd name="f10" fmla="+- 0 0 -270"/>
              <a:gd name="f11" fmla="+- 0 0 -90"/>
              <a:gd name="f12" fmla="*/ f5 1 21600"/>
              <a:gd name="f13" fmla="*/ f6 1 21600"/>
              <a:gd name="f14" fmla="val f7"/>
              <a:gd name="f15" fmla="val f8"/>
              <a:gd name="f16" fmla="pin 0 f1 10800"/>
              <a:gd name="f17" fmla="pin 0 f0 21600"/>
              <a:gd name="f18" fmla="*/ f10 f2 1"/>
              <a:gd name="f19" fmla="*/ f11 f2 1"/>
              <a:gd name="f20" fmla="+- f15 0 f14"/>
              <a:gd name="f21" fmla="val f16"/>
              <a:gd name="f22" fmla="val f17"/>
              <a:gd name="f23" fmla="*/ f16 f12 1"/>
              <a:gd name="f24" fmla="*/ f17 f13 1"/>
              <a:gd name="f25" fmla="*/ f18 1 f4"/>
              <a:gd name="f26" fmla="*/ f19 1 f4"/>
              <a:gd name="f27" fmla="*/ f20 1 21600"/>
              <a:gd name="f28" fmla="+- 21600 0 f21"/>
              <a:gd name="f29" fmla="+- 21600 0 f22"/>
              <a:gd name="f30" fmla="*/ f21 f12 1"/>
              <a:gd name="f31" fmla="*/ f22 f13 1"/>
              <a:gd name="f32" fmla="+- f25 0 f3"/>
              <a:gd name="f33" fmla="+- f26 0 f3"/>
              <a:gd name="f34" fmla="*/ 0 f27 1"/>
              <a:gd name="f35" fmla="*/ 21600 f27 1"/>
              <a:gd name="f36" fmla="*/ f29 f21 1"/>
              <a:gd name="f37" fmla="*/ f28 f12 1"/>
              <a:gd name="f38" fmla="*/ f36 1 10800"/>
              <a:gd name="f39" fmla="*/ f34 1 f27"/>
              <a:gd name="f40" fmla="*/ f35 1 f27"/>
              <a:gd name="f41" fmla="+- f22 f38 0"/>
              <a:gd name="f42" fmla="*/ f39 f13 1"/>
              <a:gd name="f43" fmla="*/ f39 f12 1"/>
              <a:gd name="f44" fmla="*/ f40 f12 1"/>
              <a:gd name="f45" fmla="*/ f41 f13 1"/>
            </a:gdLst>
            <a:ahLst>
              <a:ahXY gdRefX="f1" minX="f7" maxX="f9" gdRefY="f0" minY="f7" maxY="f8">
                <a:pos x="f23" y="f24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43" y="f31"/>
              </a:cxn>
              <a:cxn ang="f33">
                <a:pos x="f44" y="f31"/>
              </a:cxn>
            </a:cxnLst>
            <a:rect l="f30" t="f42" r="f37" b="f45"/>
            <a:pathLst>
              <a:path w="21600" h="21600">
                <a:moveTo>
                  <a:pt x="f21" y="f7"/>
                </a:moveTo>
                <a:lnTo>
                  <a:pt x="f21" y="f22"/>
                </a:lnTo>
                <a:lnTo>
                  <a:pt x="f7" y="f22"/>
                </a:lnTo>
                <a:lnTo>
                  <a:pt x="f9" y="f8"/>
                </a:lnTo>
                <a:lnTo>
                  <a:pt x="f8" y="f22"/>
                </a:lnTo>
                <a:lnTo>
                  <a:pt x="f28" y="f22"/>
                </a:lnTo>
                <a:lnTo>
                  <a:pt x="f28" y="f7"/>
                </a:lnTo>
                <a:close/>
              </a:path>
            </a:pathLst>
          </a:custGeom>
          <a:solidFill>
            <a:srgbClr val="FF0000"/>
          </a:solidFill>
          <a:ln w="12701" cap="flat">
            <a:solidFill>
              <a:srgbClr val="FF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F043FCAF-3E62-4E9D-E066-20805EF973A0}"/>
              </a:ext>
            </a:extLst>
          </p:cNvPr>
          <p:cNvSpPr txBox="1"/>
          <p:nvPr/>
        </p:nvSpPr>
        <p:spPr>
          <a:xfrm>
            <a:off x="4604607" y="1427826"/>
            <a:ext cx="1120688" cy="369335"/>
          </a:xfrm>
          <a:prstGeom prst="rect">
            <a:avLst/>
          </a:prstGeom>
          <a:noFill/>
          <a:ln w="9528" cap="flat">
            <a:solidFill>
              <a:srgbClr val="FF0000"/>
            </a:solidFill>
            <a:prstDash val="solid"/>
            <a:miter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TOP VIEW</a:t>
            </a:r>
          </a:p>
        </p:txBody>
      </p:sp>
      <p:cxnSp>
        <p:nvCxnSpPr>
          <p:cNvPr id="9" name="Straight Connector 11">
            <a:extLst>
              <a:ext uri="{FF2B5EF4-FFF2-40B4-BE49-F238E27FC236}">
                <a16:creationId xmlns:a16="http://schemas.microsoft.com/office/drawing/2014/main" id="{1EEFB84A-31F7-16C8-1D8B-8880C4597F96}"/>
              </a:ext>
            </a:extLst>
          </p:cNvPr>
          <p:cNvCxnSpPr>
            <a:stCxn id="8" idx="3"/>
            <a:endCxn id="3" idx="1"/>
          </p:cNvCxnSpPr>
          <p:nvPr/>
        </p:nvCxnSpPr>
        <p:spPr>
          <a:xfrm>
            <a:off x="5725295" y="1612494"/>
            <a:ext cx="1519541" cy="1667869"/>
          </a:xfrm>
          <a:prstGeom prst="straightConnector1">
            <a:avLst/>
          </a:prstGeom>
          <a:noFill/>
          <a:ln w="6345" cap="flat">
            <a:solidFill>
              <a:srgbClr val="FF0000"/>
            </a:solidFill>
            <a:prstDash val="solid"/>
            <a:miter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C306B0FF-027D-66B9-0AD2-F6B75FB5F6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1783" y="549773"/>
            <a:ext cx="6500423" cy="4991535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extBox 4">
            <a:extLst>
              <a:ext uri="{FF2B5EF4-FFF2-40B4-BE49-F238E27FC236}">
                <a16:creationId xmlns:a16="http://schemas.microsoft.com/office/drawing/2014/main" id="{9AA2E712-4763-4266-4666-599F8D7723BB}"/>
              </a:ext>
            </a:extLst>
          </p:cNvPr>
          <p:cNvSpPr txBox="1"/>
          <p:nvPr/>
        </p:nvSpPr>
        <p:spPr>
          <a:xfrm>
            <a:off x="923644" y="1436714"/>
            <a:ext cx="2223857" cy="923333"/>
          </a:xfrm>
          <a:prstGeom prst="rect">
            <a:avLst/>
          </a:prstGeom>
          <a:noFill/>
          <a:ln w="19046" cap="flat">
            <a:solidFill>
              <a:srgbClr val="FF0000"/>
            </a:solidFill>
            <a:prstDash val="solid"/>
            <a:miter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WHEEL PRESS FIT INTO THE MOTOR SHAFT</a:t>
            </a:r>
          </a:p>
        </p:txBody>
      </p:sp>
      <p:cxnSp>
        <p:nvCxnSpPr>
          <p:cNvPr id="4" name="Straight Connector 5">
            <a:extLst>
              <a:ext uri="{FF2B5EF4-FFF2-40B4-BE49-F238E27FC236}">
                <a16:creationId xmlns:a16="http://schemas.microsoft.com/office/drawing/2014/main" id="{F5516C63-0206-114C-1B53-9DD34DBFEA86}"/>
              </a:ext>
            </a:extLst>
          </p:cNvPr>
          <p:cNvCxnSpPr>
            <a:endCxn id="3" idx="3"/>
          </p:cNvCxnSpPr>
          <p:nvPr/>
        </p:nvCxnSpPr>
        <p:spPr>
          <a:xfrm flipH="1" flipV="1">
            <a:off x="3147492" y="1898385"/>
            <a:ext cx="2043940" cy="1565974"/>
          </a:xfrm>
          <a:prstGeom prst="straightConnector1">
            <a:avLst/>
          </a:prstGeom>
          <a:noFill/>
          <a:ln w="19046" cap="flat">
            <a:solidFill>
              <a:srgbClr val="FF0000"/>
            </a:solidFill>
            <a:prstDash val="solid"/>
            <a:miter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749ACC3-2BA0-DFD3-E409-669C630CA5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9385" y="-1"/>
            <a:ext cx="7690476" cy="6871069"/>
          </a:xfrm>
          <a:prstGeom prst="rect">
            <a:avLst/>
          </a:prstGeom>
        </p:spPr>
      </p:pic>
      <p:sp>
        <p:nvSpPr>
          <p:cNvPr id="6" name="Oval 8">
            <a:extLst>
              <a:ext uri="{FF2B5EF4-FFF2-40B4-BE49-F238E27FC236}">
                <a16:creationId xmlns:a16="http://schemas.microsoft.com/office/drawing/2014/main" id="{A9D93E70-2305-419D-A263-21BDA0D364C4}"/>
              </a:ext>
            </a:extLst>
          </p:cNvPr>
          <p:cNvSpPr/>
          <p:nvPr/>
        </p:nvSpPr>
        <p:spPr>
          <a:xfrm>
            <a:off x="3353925" y="4677850"/>
            <a:ext cx="531842" cy="513179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noFill/>
          <a:ln w="38103" cap="flat">
            <a:solidFill>
              <a:srgbClr val="FF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1</a:t>
            </a:r>
          </a:p>
        </p:txBody>
      </p:sp>
      <p:sp>
        <p:nvSpPr>
          <p:cNvPr id="7" name="Oval 9">
            <a:extLst>
              <a:ext uri="{FF2B5EF4-FFF2-40B4-BE49-F238E27FC236}">
                <a16:creationId xmlns:a16="http://schemas.microsoft.com/office/drawing/2014/main" id="{9C5818A6-7BC4-E2F9-1124-2591E6013306}"/>
              </a:ext>
            </a:extLst>
          </p:cNvPr>
          <p:cNvSpPr/>
          <p:nvPr/>
        </p:nvSpPr>
        <p:spPr>
          <a:xfrm>
            <a:off x="4782226" y="401731"/>
            <a:ext cx="531842" cy="513179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noFill/>
          <a:ln w="38103" cap="flat">
            <a:solidFill>
              <a:srgbClr val="FF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2</a:t>
            </a:r>
          </a:p>
        </p:txBody>
      </p:sp>
      <p:sp>
        <p:nvSpPr>
          <p:cNvPr id="8" name="Oval 10">
            <a:extLst>
              <a:ext uri="{FF2B5EF4-FFF2-40B4-BE49-F238E27FC236}">
                <a16:creationId xmlns:a16="http://schemas.microsoft.com/office/drawing/2014/main" id="{92769A57-F8A0-C21F-5349-45BD4EF8423B}"/>
              </a:ext>
            </a:extLst>
          </p:cNvPr>
          <p:cNvSpPr/>
          <p:nvPr/>
        </p:nvSpPr>
        <p:spPr>
          <a:xfrm>
            <a:off x="4250384" y="1236561"/>
            <a:ext cx="531842" cy="513179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noFill/>
          <a:ln w="38103" cap="flat">
            <a:solidFill>
              <a:srgbClr val="FF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3</a:t>
            </a:r>
          </a:p>
        </p:txBody>
      </p:sp>
      <p:sp>
        <p:nvSpPr>
          <p:cNvPr id="9" name="Oval 10">
            <a:extLst>
              <a:ext uri="{FF2B5EF4-FFF2-40B4-BE49-F238E27FC236}">
                <a16:creationId xmlns:a16="http://schemas.microsoft.com/office/drawing/2014/main" id="{1E65CFF8-A9F6-4172-ADFA-3FC834D2189B}"/>
              </a:ext>
            </a:extLst>
          </p:cNvPr>
          <p:cNvSpPr/>
          <p:nvPr/>
        </p:nvSpPr>
        <p:spPr>
          <a:xfrm>
            <a:off x="6835770" y="3435533"/>
            <a:ext cx="531842" cy="513179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noFill/>
          <a:ln w="38103" cap="flat">
            <a:solidFill>
              <a:srgbClr val="FF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b="1" i="0" u="none" strike="noStrike" kern="0" cap="none" spc="0" baseline="0">
                <a:solidFill>
                  <a:srgbClr val="E7E6E6"/>
                </a:solidFill>
                <a:uFillTx/>
                <a:latin typeface="Calibri"/>
              </a:rPr>
              <a:t>5</a:t>
            </a:r>
            <a:endParaRPr lang="en-US" sz="3200" b="1" i="0" u="none" strike="noStrike" kern="1200" cap="none" spc="0" baseline="0">
              <a:solidFill>
                <a:srgbClr val="E7E6E6"/>
              </a:solidFill>
              <a:uFillTx/>
              <a:latin typeface="Calibri"/>
            </a:endParaRPr>
          </a:p>
        </p:txBody>
      </p:sp>
      <p:sp>
        <p:nvSpPr>
          <p:cNvPr id="10" name="Oval 10">
            <a:extLst>
              <a:ext uri="{FF2B5EF4-FFF2-40B4-BE49-F238E27FC236}">
                <a16:creationId xmlns:a16="http://schemas.microsoft.com/office/drawing/2014/main" id="{BD3BB327-6A70-9F49-23E9-85E60442AB55}"/>
              </a:ext>
            </a:extLst>
          </p:cNvPr>
          <p:cNvSpPr/>
          <p:nvPr/>
        </p:nvSpPr>
        <p:spPr>
          <a:xfrm>
            <a:off x="7101691" y="831537"/>
            <a:ext cx="531842" cy="513179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noFill/>
          <a:ln w="38103" cap="flat">
            <a:solidFill>
              <a:srgbClr val="FF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b="1" i="0" u="none" strike="noStrike" kern="0" cap="none" spc="0" baseline="0">
                <a:solidFill>
                  <a:srgbClr val="000000"/>
                </a:solidFill>
                <a:uFillTx/>
                <a:latin typeface="Calibri"/>
              </a:rPr>
              <a:t>4</a:t>
            </a:r>
            <a:endParaRPr lang="en-US" sz="3200" b="1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1" name="Oval 8">
            <a:extLst>
              <a:ext uri="{FF2B5EF4-FFF2-40B4-BE49-F238E27FC236}">
                <a16:creationId xmlns:a16="http://schemas.microsoft.com/office/drawing/2014/main" id="{E636256A-79F4-264B-D6E8-D7245914514E}"/>
              </a:ext>
            </a:extLst>
          </p:cNvPr>
          <p:cNvSpPr/>
          <p:nvPr/>
        </p:nvSpPr>
        <p:spPr>
          <a:xfrm>
            <a:off x="3088004" y="2371237"/>
            <a:ext cx="531842" cy="513179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noFill/>
          <a:ln w="38103" cap="flat">
            <a:solidFill>
              <a:srgbClr val="FF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b="1" i="0" u="none" strike="noStrike" kern="0" cap="none" spc="0" baseline="0">
                <a:solidFill>
                  <a:srgbClr val="000000"/>
                </a:solidFill>
                <a:uFillTx/>
                <a:latin typeface="Calibri"/>
              </a:rPr>
              <a:t>6</a:t>
            </a:r>
            <a:endParaRPr lang="en-US" sz="3200" b="1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2" name="Oval 8">
            <a:extLst>
              <a:ext uri="{FF2B5EF4-FFF2-40B4-BE49-F238E27FC236}">
                <a16:creationId xmlns:a16="http://schemas.microsoft.com/office/drawing/2014/main" id="{DD12490A-45EF-AFBA-BE5F-386B2838FC10}"/>
              </a:ext>
            </a:extLst>
          </p:cNvPr>
          <p:cNvSpPr/>
          <p:nvPr/>
        </p:nvSpPr>
        <p:spPr>
          <a:xfrm>
            <a:off x="8593620" y="4164671"/>
            <a:ext cx="531842" cy="513179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noFill/>
          <a:ln w="38103" cap="flat">
            <a:solidFill>
              <a:srgbClr val="FF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14944635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5">
            <a:extLst>
              <a:ext uri="{FF2B5EF4-FFF2-40B4-BE49-F238E27FC236}">
                <a16:creationId xmlns:a16="http://schemas.microsoft.com/office/drawing/2014/main" id="{15AA6C40-ACC3-F09D-F192-DB5E32E013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6566" y="1070588"/>
            <a:ext cx="3429868" cy="3480965"/>
          </a:xfrm>
          <a:prstGeom prst="rect">
            <a:avLst/>
          </a:prstGeom>
          <a:noFill/>
          <a:ln w="19046" cap="flat">
            <a:solidFill>
              <a:srgbClr val="FF0000"/>
            </a:solidFill>
            <a:prstDash val="solid"/>
            <a:miter/>
          </a:ln>
        </p:spPr>
      </p:pic>
      <p:pic>
        <p:nvPicPr>
          <p:cNvPr id="4" name="Picture 5">
            <a:extLst>
              <a:ext uri="{FF2B5EF4-FFF2-40B4-BE49-F238E27FC236}">
                <a16:creationId xmlns:a16="http://schemas.microsoft.com/office/drawing/2014/main" id="{30276C13-72A3-E0D0-D85F-67E16FDC49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0018" y="1024630"/>
            <a:ext cx="5896179" cy="5406865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5" name="TextBox 6">
            <a:extLst>
              <a:ext uri="{FF2B5EF4-FFF2-40B4-BE49-F238E27FC236}">
                <a16:creationId xmlns:a16="http://schemas.microsoft.com/office/drawing/2014/main" id="{E73B8943-7279-FA08-2193-D7ECF63F1E50}"/>
              </a:ext>
            </a:extLst>
          </p:cNvPr>
          <p:cNvSpPr txBox="1"/>
          <p:nvPr/>
        </p:nvSpPr>
        <p:spPr>
          <a:xfrm>
            <a:off x="9326980" y="885916"/>
            <a:ext cx="1509089" cy="369335"/>
          </a:xfrm>
          <a:prstGeom prst="rect">
            <a:avLst/>
          </a:prstGeom>
          <a:noFill/>
          <a:ln w="9528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M4 X 10 BOLT </a:t>
            </a:r>
          </a:p>
        </p:txBody>
      </p:sp>
      <p:cxnSp>
        <p:nvCxnSpPr>
          <p:cNvPr id="6" name="Straight Connector 7">
            <a:extLst>
              <a:ext uri="{FF2B5EF4-FFF2-40B4-BE49-F238E27FC236}">
                <a16:creationId xmlns:a16="http://schemas.microsoft.com/office/drawing/2014/main" id="{8EF462B3-B5ED-8913-02EB-DADAB59CBBBA}"/>
              </a:ext>
            </a:extLst>
          </p:cNvPr>
          <p:cNvCxnSpPr/>
          <p:nvPr/>
        </p:nvCxnSpPr>
        <p:spPr>
          <a:xfrm flipV="1">
            <a:off x="8602821" y="1070588"/>
            <a:ext cx="724159" cy="487622"/>
          </a:xfrm>
          <a:prstGeom prst="straightConnector1">
            <a:avLst/>
          </a:prstGeom>
          <a:noFill/>
          <a:ln w="6345" cap="flat">
            <a:solidFill>
              <a:srgbClr val="000000"/>
            </a:solidFill>
            <a:prstDash val="solid"/>
            <a:miter/>
          </a:ln>
        </p:spPr>
      </p:cxnSp>
      <p:sp>
        <p:nvSpPr>
          <p:cNvPr id="7" name="TextBox 8">
            <a:extLst>
              <a:ext uri="{FF2B5EF4-FFF2-40B4-BE49-F238E27FC236}">
                <a16:creationId xmlns:a16="http://schemas.microsoft.com/office/drawing/2014/main" id="{1AC35349-7809-A845-CBEB-2C8936E3318E}"/>
              </a:ext>
            </a:extLst>
          </p:cNvPr>
          <p:cNvSpPr txBox="1"/>
          <p:nvPr/>
        </p:nvSpPr>
        <p:spPr>
          <a:xfrm>
            <a:off x="10559253" y="3958803"/>
            <a:ext cx="983821" cy="369335"/>
          </a:xfrm>
          <a:prstGeom prst="rect">
            <a:avLst/>
          </a:prstGeom>
          <a:noFill/>
          <a:ln w="9528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M4 NUT</a:t>
            </a:r>
          </a:p>
        </p:txBody>
      </p:sp>
      <p:cxnSp>
        <p:nvCxnSpPr>
          <p:cNvPr id="8" name="Straight Connector 9">
            <a:extLst>
              <a:ext uri="{FF2B5EF4-FFF2-40B4-BE49-F238E27FC236}">
                <a16:creationId xmlns:a16="http://schemas.microsoft.com/office/drawing/2014/main" id="{7EDAD435-5937-CAE8-B68C-5B94F99555BE}"/>
              </a:ext>
            </a:extLst>
          </p:cNvPr>
          <p:cNvCxnSpPr>
            <a:endCxn id="7" idx="1"/>
          </p:cNvCxnSpPr>
          <p:nvPr/>
        </p:nvCxnSpPr>
        <p:spPr>
          <a:xfrm flipV="1">
            <a:off x="10011747" y="4143466"/>
            <a:ext cx="547506" cy="493849"/>
          </a:xfrm>
          <a:prstGeom prst="straightConnector1">
            <a:avLst/>
          </a:prstGeom>
          <a:noFill/>
          <a:ln w="9528" cap="flat">
            <a:solidFill>
              <a:srgbClr val="000000"/>
            </a:solidFill>
            <a:prstDash val="solid"/>
            <a:miter/>
          </a:ln>
        </p:spPr>
      </p:cxnSp>
      <p:cxnSp>
        <p:nvCxnSpPr>
          <p:cNvPr id="9" name="Straight Connector 19">
            <a:extLst>
              <a:ext uri="{FF2B5EF4-FFF2-40B4-BE49-F238E27FC236}">
                <a16:creationId xmlns:a16="http://schemas.microsoft.com/office/drawing/2014/main" id="{D80790A9-7408-EC7A-270E-F8C41B42736C}"/>
              </a:ext>
            </a:extLst>
          </p:cNvPr>
          <p:cNvCxnSpPr>
            <a:stCxn id="10" idx="0"/>
          </p:cNvCxnSpPr>
          <p:nvPr/>
        </p:nvCxnSpPr>
        <p:spPr>
          <a:xfrm flipV="1">
            <a:off x="1684251" y="3107094"/>
            <a:ext cx="1880043" cy="1903443"/>
          </a:xfrm>
          <a:prstGeom prst="straightConnector1">
            <a:avLst/>
          </a:prstGeom>
          <a:noFill/>
          <a:ln w="12701" cap="flat">
            <a:solidFill>
              <a:srgbClr val="FF0000"/>
            </a:solidFill>
            <a:prstDash val="solid"/>
            <a:miter/>
          </a:ln>
        </p:spPr>
      </p:cxnSp>
      <p:sp>
        <p:nvSpPr>
          <p:cNvPr id="10" name="TextBox 28">
            <a:extLst>
              <a:ext uri="{FF2B5EF4-FFF2-40B4-BE49-F238E27FC236}">
                <a16:creationId xmlns:a16="http://schemas.microsoft.com/office/drawing/2014/main" id="{FDBF1899-CF7C-6116-5B7D-FB4F9422000A}"/>
              </a:ext>
            </a:extLst>
          </p:cNvPr>
          <p:cNvSpPr txBox="1"/>
          <p:nvPr/>
        </p:nvSpPr>
        <p:spPr>
          <a:xfrm>
            <a:off x="317388" y="5010537"/>
            <a:ext cx="2733726" cy="923333"/>
          </a:xfrm>
          <a:prstGeom prst="rect">
            <a:avLst/>
          </a:prstGeom>
          <a:noFill/>
          <a:ln w="19046" cap="flat">
            <a:solidFill>
              <a:srgbClr val="FF0000"/>
            </a:solidFill>
            <a:prstDash val="solid"/>
            <a:miter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THIS FACE IS PLACED FLUSH AGAINST THE PLATFORM</a:t>
            </a:r>
          </a:p>
        </p:txBody>
      </p:sp>
      <p:sp>
        <p:nvSpPr>
          <p:cNvPr id="11" name="Rectangle 30">
            <a:extLst>
              <a:ext uri="{FF2B5EF4-FFF2-40B4-BE49-F238E27FC236}">
                <a16:creationId xmlns:a16="http://schemas.microsoft.com/office/drawing/2014/main" id="{DB7D02BF-3B20-5C7E-510A-302475CC1C0A}"/>
              </a:ext>
            </a:extLst>
          </p:cNvPr>
          <p:cNvSpPr/>
          <p:nvPr/>
        </p:nvSpPr>
        <p:spPr>
          <a:xfrm>
            <a:off x="7623105" y="4551554"/>
            <a:ext cx="547506" cy="832213"/>
          </a:xfrm>
          <a:prstGeom prst="rect">
            <a:avLst/>
          </a:prstGeom>
          <a:noFill/>
          <a:ln w="19046" cap="flat">
            <a:solidFill>
              <a:srgbClr val="FF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cxnSp>
        <p:nvCxnSpPr>
          <p:cNvPr id="12" name="Straight Connector 32">
            <a:extLst>
              <a:ext uri="{FF2B5EF4-FFF2-40B4-BE49-F238E27FC236}">
                <a16:creationId xmlns:a16="http://schemas.microsoft.com/office/drawing/2014/main" id="{575AF5F8-0F18-364C-5EB7-AF8ADBA43D20}"/>
              </a:ext>
            </a:extLst>
          </p:cNvPr>
          <p:cNvCxnSpPr>
            <a:stCxn id="2" idx="3"/>
            <a:endCxn id="11" idx="1"/>
          </p:cNvCxnSpPr>
          <p:nvPr/>
        </p:nvCxnSpPr>
        <p:spPr>
          <a:xfrm>
            <a:off x="4886434" y="2811071"/>
            <a:ext cx="2736671" cy="2156590"/>
          </a:xfrm>
          <a:prstGeom prst="straightConnector1">
            <a:avLst/>
          </a:prstGeom>
          <a:noFill/>
          <a:ln w="19046" cap="flat">
            <a:solidFill>
              <a:srgbClr val="FF0000"/>
            </a:solidFill>
            <a:prstDash val="solid"/>
            <a:miter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b3938b7c-7d33-4ddc-be05-f6c4b8eb4c34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6744A1CD217AA43AD32FAF6E7DC6574" ma:contentTypeVersion="16" ma:contentTypeDescription="Create a new document." ma:contentTypeScope="" ma:versionID="6b441101820968c732994c86228b2e2b">
  <xsd:schema xmlns:xsd="http://www.w3.org/2001/XMLSchema" xmlns:xs="http://www.w3.org/2001/XMLSchema" xmlns:p="http://schemas.microsoft.com/office/2006/metadata/properties" xmlns:ns3="b3938b7c-7d33-4ddc-be05-f6c4b8eb4c34" xmlns:ns4="dc4bcf13-6192-4d12-b7c9-d936ec9fc083" targetNamespace="http://schemas.microsoft.com/office/2006/metadata/properties" ma:root="true" ma:fieldsID="9c427ab498483df929628570c8ddadc5" ns3:_="" ns4:_="">
    <xsd:import namespace="b3938b7c-7d33-4ddc-be05-f6c4b8eb4c34"/>
    <xsd:import namespace="dc4bcf13-6192-4d12-b7c9-d936ec9fc083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LengthInSeconds" minOccurs="0"/>
                <xsd:element ref="ns3:MediaServiceGenerationTime" minOccurs="0"/>
                <xsd:element ref="ns3:MediaServiceEventHashCode" minOccurs="0"/>
                <xsd:element ref="ns3:MediaServiceLocation" minOccurs="0"/>
                <xsd:element ref="ns3:MediaServiceOCR" minOccurs="0"/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ObjectDetectorVersions" minOccurs="0"/>
                <xsd:element ref="ns3:MediaServiceSystemTags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3938b7c-7d33-4ddc-be05-f6c4b8eb4c3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LengthInSeconds" ma:index="12" nillable="true" ma:displayName="MediaLengthInSeconds" ma:hidden="true" ma:internalName="MediaLengthInSeconds" ma:readOnly="true">
      <xsd:simpleType>
        <xsd:restriction base="dms:Unknown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5" nillable="true" ma:displayName="Location" ma:indexed="true" ma:internalName="MediaServiceLocation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_activity" ma:index="17" nillable="true" ma:displayName="_activity" ma:hidden="true" ma:internalName="_activity">
      <xsd:simpleType>
        <xsd:restriction base="dms:Note"/>
      </xsd:simpleType>
    </xsd:element>
    <xsd:element name="MediaServiceObjectDetectorVersions" ma:index="2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ystemTags" ma:index="22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SearchProperties" ma:index="23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c4bcf13-6192-4d12-b7c9-d936ec9fc083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20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A145B48-83E3-47A5-B638-87F8148ABB66}">
  <ds:schemaRefs>
    <ds:schemaRef ds:uri="http://purl.org/dc/dcmitype/"/>
    <ds:schemaRef ds:uri="b3938b7c-7d33-4ddc-be05-f6c4b8eb4c34"/>
    <ds:schemaRef ds:uri="http://schemas.openxmlformats.org/package/2006/metadata/core-properties"/>
    <ds:schemaRef ds:uri="http://purl.org/dc/elements/1.1/"/>
    <ds:schemaRef ds:uri="http://www.w3.org/XML/1998/namespace"/>
    <ds:schemaRef ds:uri="http://purl.org/dc/terms/"/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dc4bcf13-6192-4d12-b7c9-d936ec9fc083"/>
  </ds:schemaRefs>
</ds:datastoreItem>
</file>

<file path=customXml/itemProps2.xml><?xml version="1.0" encoding="utf-8"?>
<ds:datastoreItem xmlns:ds="http://schemas.openxmlformats.org/officeDocument/2006/customXml" ds:itemID="{E52D3417-95F5-4225-A16B-7A4F69B03BB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3938b7c-7d33-4ddc-be05-f6c4b8eb4c34"/>
    <ds:schemaRef ds:uri="dc4bcf13-6192-4d12-b7c9-d936ec9fc08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1B29D09-70C6-471D-A26A-7E042EF17E4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4364</TotalTime>
  <Words>252</Words>
  <Application>Microsoft Office PowerPoint</Application>
  <PresentationFormat>Widescreen</PresentationFormat>
  <Paragraphs>90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Support images for assembly guide</dc:title>
  <dc:creator>Rohit Ravikumar</dc:creator>
  <cp:lastModifiedBy>Tanmay Samak</cp:lastModifiedBy>
  <cp:revision>24</cp:revision>
  <dcterms:created xsi:type="dcterms:W3CDTF">2023-10-30T02:48:34Z</dcterms:created>
  <dcterms:modified xsi:type="dcterms:W3CDTF">2024-03-17T02:31:33Z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0x01010046744A1CD217AA43AD32FAF6E7DC6574</vt:lpwstr>
  </property>
</Properties>
</file>